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2" r:id="rId10"/>
    <p:sldId id="273" r:id="rId11"/>
    <p:sldId id="275" r:id="rId12"/>
    <p:sldId id="276" r:id="rId13"/>
    <p:sldId id="263" r:id="rId14"/>
    <p:sldId id="264" r:id="rId15"/>
    <p:sldId id="265" r:id="rId16"/>
    <p:sldId id="266" r:id="rId17"/>
    <p:sldId id="267" r:id="rId18"/>
    <p:sldId id="311" r:id="rId19"/>
    <p:sldId id="268" r:id="rId20"/>
    <p:sldId id="269" r:id="rId21"/>
    <p:sldId id="277" r:id="rId22"/>
    <p:sldId id="279" r:id="rId23"/>
    <p:sldId id="270" r:id="rId24"/>
    <p:sldId id="327" r:id="rId25"/>
    <p:sldId id="331" r:id="rId26"/>
    <p:sldId id="328" r:id="rId27"/>
    <p:sldId id="329" r:id="rId28"/>
    <p:sldId id="330" r:id="rId29"/>
    <p:sldId id="278" r:id="rId30"/>
    <p:sldId id="312" r:id="rId31"/>
    <p:sldId id="338" r:id="rId32"/>
    <p:sldId id="313" r:id="rId33"/>
    <p:sldId id="314" r:id="rId34"/>
    <p:sldId id="315" r:id="rId35"/>
    <p:sldId id="280" r:id="rId36"/>
    <p:sldId id="281" r:id="rId37"/>
    <p:sldId id="282" r:id="rId38"/>
    <p:sldId id="283" r:id="rId39"/>
    <p:sldId id="310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335" r:id="rId50"/>
    <p:sldId id="293" r:id="rId51"/>
    <p:sldId id="294" r:id="rId52"/>
    <p:sldId id="295" r:id="rId53"/>
    <p:sldId id="296" r:id="rId54"/>
    <p:sldId id="297" r:id="rId55"/>
    <p:sldId id="298" r:id="rId56"/>
    <p:sldId id="304" r:id="rId57"/>
    <p:sldId id="305" r:id="rId58"/>
    <p:sldId id="299" r:id="rId59"/>
    <p:sldId id="306" r:id="rId60"/>
    <p:sldId id="316" r:id="rId61"/>
    <p:sldId id="301" r:id="rId62"/>
    <p:sldId id="317" r:id="rId63"/>
    <p:sldId id="302" r:id="rId64"/>
    <p:sldId id="318" r:id="rId65"/>
    <p:sldId id="319" r:id="rId66"/>
    <p:sldId id="320" r:id="rId67"/>
    <p:sldId id="321" r:id="rId68"/>
    <p:sldId id="322" r:id="rId69"/>
    <p:sldId id="337" r:id="rId70"/>
    <p:sldId id="323" r:id="rId71"/>
    <p:sldId id="300" r:id="rId72"/>
    <p:sldId id="307" r:id="rId73"/>
    <p:sldId id="308" r:id="rId74"/>
    <p:sldId id="303" r:id="rId75"/>
    <p:sldId id="309" r:id="rId76"/>
    <p:sldId id="324" r:id="rId77"/>
    <p:sldId id="325" r:id="rId78"/>
    <p:sldId id="326" r:id="rId79"/>
    <p:sldId id="333" r:id="rId80"/>
    <p:sldId id="332" r:id="rId81"/>
    <p:sldId id="334" r:id="rId82"/>
    <p:sldId id="339" r:id="rId83"/>
    <p:sldId id="340" r:id="rId84"/>
    <p:sldId id="336" r:id="rId8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F4CD0253-80AF-4203-9964-95668914579F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71"/>
            <p14:sldId id="272"/>
            <p14:sldId id="273"/>
            <p14:sldId id="275"/>
            <p14:sldId id="276"/>
            <p14:sldId id="263"/>
            <p14:sldId id="264"/>
            <p14:sldId id="265"/>
            <p14:sldId id="266"/>
            <p14:sldId id="267"/>
            <p14:sldId id="311"/>
            <p14:sldId id="268"/>
            <p14:sldId id="269"/>
            <p14:sldId id="277"/>
            <p14:sldId id="279"/>
            <p14:sldId id="270"/>
            <p14:sldId id="327"/>
            <p14:sldId id="331"/>
            <p14:sldId id="328"/>
            <p14:sldId id="329"/>
            <p14:sldId id="330"/>
            <p14:sldId id="278"/>
            <p14:sldId id="312"/>
            <p14:sldId id="338"/>
            <p14:sldId id="313"/>
            <p14:sldId id="314"/>
            <p14:sldId id="315"/>
            <p14:sldId id="280"/>
            <p14:sldId id="281"/>
            <p14:sldId id="282"/>
            <p14:sldId id="283"/>
            <p14:sldId id="310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335"/>
            <p14:sldId id="293"/>
            <p14:sldId id="294"/>
            <p14:sldId id="295"/>
            <p14:sldId id="296"/>
            <p14:sldId id="297"/>
            <p14:sldId id="298"/>
            <p14:sldId id="304"/>
            <p14:sldId id="305"/>
            <p14:sldId id="299"/>
            <p14:sldId id="306"/>
            <p14:sldId id="316"/>
            <p14:sldId id="301"/>
            <p14:sldId id="317"/>
            <p14:sldId id="302"/>
            <p14:sldId id="318"/>
            <p14:sldId id="319"/>
            <p14:sldId id="320"/>
            <p14:sldId id="321"/>
            <p14:sldId id="322"/>
            <p14:sldId id="337"/>
            <p14:sldId id="323"/>
            <p14:sldId id="300"/>
            <p14:sldId id="307"/>
            <p14:sldId id="308"/>
            <p14:sldId id="303"/>
            <p14:sldId id="309"/>
            <p14:sldId id="324"/>
            <p14:sldId id="325"/>
            <p14:sldId id="326"/>
            <p14:sldId id="333"/>
            <p14:sldId id="332"/>
            <p14:sldId id="334"/>
            <p14:sldId id="339"/>
            <p14:sldId id="340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>
      <p:cViewPr varScale="1">
        <p:scale>
          <a:sx n="87" d="100"/>
          <a:sy n="87" d="100"/>
        </p:scale>
        <p:origin x="148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D9E78F-5AE7-455D-BF67-61097E57D006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04A9511-7731-438F-9C39-631210244E91}">
      <dgm:prSet phldrT="[Tekst]"/>
      <dgm:spPr/>
      <dgm:t>
        <a:bodyPr/>
        <a:lstStyle/>
        <a:p>
          <a:r>
            <a:rPr lang="ru-RU" dirty="0" smtClean="0"/>
            <a:t>До 2 суток</a:t>
          </a:r>
          <a:endParaRPr lang="nl-NL" dirty="0"/>
        </a:p>
      </dgm:t>
    </dgm:pt>
    <dgm:pt modelId="{730EF8EB-5A11-41C7-9BB9-FA96C58D2F7D}" type="parTrans" cxnId="{EE1E872D-52FE-401F-ADC8-97B20D4C6436}">
      <dgm:prSet/>
      <dgm:spPr/>
      <dgm:t>
        <a:bodyPr/>
        <a:lstStyle/>
        <a:p>
          <a:endParaRPr lang="nl-NL"/>
        </a:p>
      </dgm:t>
    </dgm:pt>
    <dgm:pt modelId="{5C47F792-9E2F-46BF-8997-774A98E00AAD}" type="sibTrans" cxnId="{EE1E872D-52FE-401F-ADC8-97B20D4C6436}">
      <dgm:prSet/>
      <dgm:spPr/>
      <dgm:t>
        <a:bodyPr/>
        <a:lstStyle/>
        <a:p>
          <a:endParaRPr lang="nl-NL"/>
        </a:p>
      </dgm:t>
    </dgm:pt>
    <dgm:pt modelId="{BB69D71C-6E14-4191-A5AD-B09FFE9AF73E}">
      <dgm:prSet phldrT="[Tekst]"/>
      <dgm:spPr/>
      <dgm:t>
        <a:bodyPr/>
        <a:lstStyle/>
        <a:p>
          <a:r>
            <a:rPr lang="ru-RU" dirty="0" smtClean="0"/>
            <a:t>Технические ошибки при инсеминации( излишняя травматизация матки)острая цептицимия,</a:t>
          </a:r>
          <a:endParaRPr lang="nl-NL" dirty="0"/>
        </a:p>
      </dgm:t>
    </dgm:pt>
    <dgm:pt modelId="{A6DA561E-0AE4-43C4-B074-179D6B970E7C}" type="parTrans" cxnId="{C1E5CF77-73CA-4ECA-B093-980991B778A1}">
      <dgm:prSet/>
      <dgm:spPr/>
      <dgm:t>
        <a:bodyPr/>
        <a:lstStyle/>
        <a:p>
          <a:endParaRPr lang="nl-NL"/>
        </a:p>
      </dgm:t>
    </dgm:pt>
    <dgm:pt modelId="{D3C4A39C-FB11-425C-BAF4-3A4594E865F5}" type="sibTrans" cxnId="{C1E5CF77-73CA-4ECA-B093-980991B778A1}">
      <dgm:prSet/>
      <dgm:spPr/>
      <dgm:t>
        <a:bodyPr/>
        <a:lstStyle/>
        <a:p>
          <a:endParaRPr lang="nl-NL"/>
        </a:p>
      </dgm:t>
    </dgm:pt>
    <dgm:pt modelId="{1498D494-C667-430D-B2D2-E48E66F19E86}">
      <dgm:prSet phldrT="[Tekst]"/>
      <dgm:spPr/>
      <dgm:t>
        <a:bodyPr/>
        <a:lstStyle/>
        <a:p>
          <a:r>
            <a:rPr lang="ru-RU" dirty="0" smtClean="0"/>
            <a:t>Нарушение температурного режима</a:t>
          </a:r>
          <a:endParaRPr lang="nl-NL" dirty="0"/>
        </a:p>
      </dgm:t>
    </dgm:pt>
    <dgm:pt modelId="{7D988DBF-0F9C-41C5-86A0-FDE9B6D9BB08}" type="parTrans" cxnId="{6EC97DA4-82D9-4DB5-9800-B7ABE1CA24BA}">
      <dgm:prSet/>
      <dgm:spPr/>
      <dgm:t>
        <a:bodyPr/>
        <a:lstStyle/>
        <a:p>
          <a:endParaRPr lang="nl-NL"/>
        </a:p>
      </dgm:t>
    </dgm:pt>
    <dgm:pt modelId="{2CF0447B-9FD5-444F-BBA2-15D859639F18}" type="sibTrans" cxnId="{6EC97DA4-82D9-4DB5-9800-B7ABE1CA24BA}">
      <dgm:prSet/>
      <dgm:spPr/>
      <dgm:t>
        <a:bodyPr/>
        <a:lstStyle/>
        <a:p>
          <a:endParaRPr lang="nl-NL"/>
        </a:p>
      </dgm:t>
    </dgm:pt>
    <dgm:pt modelId="{147E839F-921C-4266-A1C3-8EF2FFF90647}">
      <dgm:prSet phldrT="[Tekst]"/>
      <dgm:spPr/>
      <dgm:t>
        <a:bodyPr/>
        <a:lstStyle/>
        <a:p>
          <a:r>
            <a:rPr lang="ru-RU" dirty="0" smtClean="0"/>
            <a:t>После 2 суток</a:t>
          </a:r>
          <a:endParaRPr lang="nl-NL" dirty="0"/>
        </a:p>
      </dgm:t>
    </dgm:pt>
    <dgm:pt modelId="{E5EB7ED3-4E3E-447C-B19B-ADA073CC47AB}" type="parTrans" cxnId="{EFD2F196-8C2F-41BB-9F31-5B1F7B43DD13}">
      <dgm:prSet/>
      <dgm:spPr/>
      <dgm:t>
        <a:bodyPr/>
        <a:lstStyle/>
        <a:p>
          <a:endParaRPr lang="nl-NL"/>
        </a:p>
      </dgm:t>
    </dgm:pt>
    <dgm:pt modelId="{0B810629-639E-472A-8F2B-07D1FF05B8E9}" type="sibTrans" cxnId="{EFD2F196-8C2F-41BB-9F31-5B1F7B43DD13}">
      <dgm:prSet/>
      <dgm:spPr/>
      <dgm:t>
        <a:bodyPr/>
        <a:lstStyle/>
        <a:p>
          <a:endParaRPr lang="nl-NL"/>
        </a:p>
      </dgm:t>
    </dgm:pt>
    <dgm:pt modelId="{627488A2-16CA-4F9F-BA1F-A88D0A71DAB0}">
      <dgm:prSet phldrT="[Tekst]"/>
      <dgm:spPr/>
      <dgm:t>
        <a:bodyPr/>
        <a:lstStyle/>
        <a:p>
          <a:r>
            <a:rPr lang="ru-RU" dirty="0" smtClean="0"/>
            <a:t>Септицимия( хроническая и острая) </a:t>
          </a:r>
          <a:endParaRPr lang="nl-NL" dirty="0"/>
        </a:p>
      </dgm:t>
    </dgm:pt>
    <dgm:pt modelId="{CBC003C4-4DCE-4B74-9698-A948D6633D9A}" type="parTrans" cxnId="{06541352-18DA-4711-8755-D0DDA2254C6B}">
      <dgm:prSet/>
      <dgm:spPr/>
      <dgm:t>
        <a:bodyPr/>
        <a:lstStyle/>
        <a:p>
          <a:endParaRPr lang="nl-NL"/>
        </a:p>
      </dgm:t>
    </dgm:pt>
    <dgm:pt modelId="{BD3DDC4D-8859-4157-9BD7-C6E82126C4BA}" type="sibTrans" cxnId="{06541352-18DA-4711-8755-D0DDA2254C6B}">
      <dgm:prSet/>
      <dgm:spPr/>
      <dgm:t>
        <a:bodyPr/>
        <a:lstStyle/>
        <a:p>
          <a:endParaRPr lang="nl-NL"/>
        </a:p>
      </dgm:t>
    </dgm:pt>
    <dgm:pt modelId="{0E2DB4A5-5865-47F1-B1CA-6AC40C9322C9}">
      <dgm:prSet phldrT="[Tekst]"/>
      <dgm:spPr/>
      <dgm:t>
        <a:bodyPr/>
        <a:lstStyle/>
        <a:p>
          <a:r>
            <a:rPr lang="ru-RU" dirty="0" smtClean="0"/>
            <a:t>Вирусные инфекции</a:t>
          </a:r>
          <a:endParaRPr lang="nl-NL" dirty="0"/>
        </a:p>
      </dgm:t>
    </dgm:pt>
    <dgm:pt modelId="{0AA19ED9-480D-423A-BD8B-8FE0B9D56EB2}" type="parTrans" cxnId="{8D8C9C01-1EE1-443A-99BB-66674594EFB5}">
      <dgm:prSet/>
      <dgm:spPr/>
      <dgm:t>
        <a:bodyPr/>
        <a:lstStyle/>
        <a:p>
          <a:endParaRPr lang="nl-NL"/>
        </a:p>
      </dgm:t>
    </dgm:pt>
    <dgm:pt modelId="{09F2B920-43BD-41FA-9237-FC9E43520F6E}" type="sibTrans" cxnId="{8D8C9C01-1EE1-443A-99BB-66674594EFB5}">
      <dgm:prSet/>
      <dgm:spPr/>
      <dgm:t>
        <a:bodyPr/>
        <a:lstStyle/>
        <a:p>
          <a:endParaRPr lang="nl-NL"/>
        </a:p>
      </dgm:t>
    </dgm:pt>
    <dgm:pt modelId="{95063E4F-5721-41B2-AB16-352ACDCA681F}">
      <dgm:prSet phldrT="[Tekst]"/>
      <dgm:spPr/>
      <dgm:t>
        <a:bodyPr/>
        <a:lstStyle/>
        <a:p>
          <a:r>
            <a:rPr lang="ru-RU" dirty="0" smtClean="0"/>
            <a:t>Нарушение дозировки спермы. Повышенная вязкость спермы( вискозность)</a:t>
          </a:r>
          <a:endParaRPr lang="nl-NL" dirty="0"/>
        </a:p>
      </dgm:t>
    </dgm:pt>
    <dgm:pt modelId="{5C5A329A-49B9-4103-815B-30ACA2F4C048}" type="parTrans" cxnId="{6474673E-BD15-4CE2-ADF7-D6917E25158E}">
      <dgm:prSet/>
      <dgm:spPr/>
      <dgm:t>
        <a:bodyPr/>
        <a:lstStyle/>
        <a:p>
          <a:endParaRPr lang="nl-BE"/>
        </a:p>
      </dgm:t>
    </dgm:pt>
    <dgm:pt modelId="{957A7929-E5BC-48F5-99EA-3A9FB986F7CD}" type="sibTrans" cxnId="{6474673E-BD15-4CE2-ADF7-D6917E25158E}">
      <dgm:prSet/>
      <dgm:spPr/>
      <dgm:t>
        <a:bodyPr/>
        <a:lstStyle/>
        <a:p>
          <a:endParaRPr lang="nl-BE"/>
        </a:p>
      </dgm:t>
    </dgm:pt>
    <dgm:pt modelId="{31E8C7D7-303D-41B7-A817-6C1637CFCB18}">
      <dgm:prSet phldrT="[Tekst]"/>
      <dgm:spPr/>
      <dgm:t>
        <a:bodyPr/>
        <a:lstStyle/>
        <a:p>
          <a:r>
            <a:rPr lang="ru-RU" dirty="0" smtClean="0"/>
            <a:t>Матка помещена по ошибке не в ту семью(чужой нуклеус)</a:t>
          </a:r>
          <a:endParaRPr lang="nl-NL" dirty="0"/>
        </a:p>
      </dgm:t>
    </dgm:pt>
    <dgm:pt modelId="{00F6A9E3-AD2A-4A83-8617-913EC6D53C8C}" type="parTrans" cxnId="{8AB21AD7-C9C8-4742-B4F6-DB890311EE1D}">
      <dgm:prSet/>
      <dgm:spPr/>
      <dgm:t>
        <a:bodyPr/>
        <a:lstStyle/>
        <a:p>
          <a:endParaRPr lang="nl-BE"/>
        </a:p>
      </dgm:t>
    </dgm:pt>
    <dgm:pt modelId="{017EFF06-8110-42FF-9094-0500B27520AA}" type="sibTrans" cxnId="{8AB21AD7-C9C8-4742-B4F6-DB890311EE1D}">
      <dgm:prSet/>
      <dgm:spPr/>
      <dgm:t>
        <a:bodyPr/>
        <a:lstStyle/>
        <a:p>
          <a:endParaRPr lang="nl-BE"/>
        </a:p>
      </dgm:t>
    </dgm:pt>
    <dgm:pt modelId="{2F140B27-680E-448E-B64A-2322ED441CD4}">
      <dgm:prSet phldrT="[Tekst]"/>
      <dgm:spPr/>
      <dgm:t>
        <a:bodyPr/>
        <a:lstStyle/>
        <a:p>
          <a:r>
            <a:rPr lang="ru-RU" dirty="0" smtClean="0"/>
            <a:t>Нарушение</a:t>
          </a:r>
          <a:r>
            <a:rPr lang="en-US" dirty="0" smtClean="0"/>
            <a:t> </a:t>
          </a:r>
          <a:r>
            <a:rPr lang="ru-RU" dirty="0" smtClean="0"/>
            <a:t>очистки </a:t>
          </a:r>
          <a:r>
            <a:rPr lang="ru-RU" dirty="0" err="1" smtClean="0"/>
            <a:t>спермапроводящих</a:t>
          </a:r>
          <a:r>
            <a:rPr lang="ru-RU" dirty="0" smtClean="0"/>
            <a:t> путей матки</a:t>
          </a:r>
          <a:endParaRPr lang="nl-NL" dirty="0"/>
        </a:p>
      </dgm:t>
    </dgm:pt>
    <dgm:pt modelId="{BEBDE57C-2FF2-4F5C-AB64-D03BAD93AE9E}" type="parTrans" cxnId="{B3BB818C-0B62-4B2E-AC8D-42C84DC38AA7}">
      <dgm:prSet/>
      <dgm:spPr/>
      <dgm:t>
        <a:bodyPr/>
        <a:lstStyle/>
        <a:p>
          <a:endParaRPr lang="nl-BE"/>
        </a:p>
      </dgm:t>
    </dgm:pt>
    <dgm:pt modelId="{F77088E1-32B9-4332-AAD5-6AC4EEBBED97}" type="sibTrans" cxnId="{B3BB818C-0B62-4B2E-AC8D-42C84DC38AA7}">
      <dgm:prSet/>
      <dgm:spPr/>
      <dgm:t>
        <a:bodyPr/>
        <a:lstStyle/>
        <a:p>
          <a:endParaRPr lang="nl-BE"/>
        </a:p>
      </dgm:t>
    </dgm:pt>
    <dgm:pt modelId="{F6630DBF-B31D-4C59-9860-4950EDAE8ABB}">
      <dgm:prSet phldrT="[Tekst]"/>
      <dgm:spPr/>
      <dgm:t>
        <a:bodyPr/>
        <a:lstStyle/>
        <a:p>
          <a:r>
            <a:rPr lang="ru-RU" dirty="0" smtClean="0"/>
            <a:t>Иные причины</a:t>
          </a:r>
          <a:endParaRPr lang="nl-NL" dirty="0"/>
        </a:p>
      </dgm:t>
    </dgm:pt>
    <dgm:pt modelId="{677E56CA-0545-447D-B367-C6AB86407305}" type="parTrans" cxnId="{774EC9E4-7CCE-4926-876E-F8F564EDAE25}">
      <dgm:prSet/>
      <dgm:spPr/>
      <dgm:t>
        <a:bodyPr/>
        <a:lstStyle/>
        <a:p>
          <a:endParaRPr lang="nl-NL"/>
        </a:p>
      </dgm:t>
    </dgm:pt>
    <dgm:pt modelId="{F3F7841E-93A7-4E50-93F7-1BE3EF761E0D}" type="sibTrans" cxnId="{774EC9E4-7CCE-4926-876E-F8F564EDAE25}">
      <dgm:prSet/>
      <dgm:spPr/>
      <dgm:t>
        <a:bodyPr/>
        <a:lstStyle/>
        <a:p>
          <a:endParaRPr lang="nl-NL"/>
        </a:p>
      </dgm:t>
    </dgm:pt>
    <dgm:pt modelId="{6CB19D90-2B64-443B-AAA4-9236699F9274}" type="pres">
      <dgm:prSet presAssocID="{C8D9E78F-5AE7-455D-BF67-61097E57D00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B8A52B48-4B25-41C1-ABF1-94E1CF8B8CCF}" type="pres">
      <dgm:prSet presAssocID="{B04A9511-7731-438F-9C39-631210244E91}" presName="linNode" presStyleCnt="0"/>
      <dgm:spPr/>
    </dgm:pt>
    <dgm:pt modelId="{7C3B6787-9827-4017-AD33-85045DC40A08}" type="pres">
      <dgm:prSet presAssocID="{B04A9511-7731-438F-9C39-631210244E9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9DC02D7-2737-4F6B-AD90-4B89ECB42056}" type="pres">
      <dgm:prSet presAssocID="{B04A9511-7731-438F-9C39-631210244E9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8B87BEB-8A9C-4195-9D10-5AE6F36624E3}" type="pres">
      <dgm:prSet presAssocID="{5C47F792-9E2F-46BF-8997-774A98E00AAD}" presName="spacing" presStyleCnt="0"/>
      <dgm:spPr/>
    </dgm:pt>
    <dgm:pt modelId="{E35D2509-3A2B-4750-8916-18EEEA391F30}" type="pres">
      <dgm:prSet presAssocID="{147E839F-921C-4266-A1C3-8EF2FFF90647}" presName="linNode" presStyleCnt="0"/>
      <dgm:spPr/>
    </dgm:pt>
    <dgm:pt modelId="{174C2667-4DAC-4C9C-800F-917DA63640E7}" type="pres">
      <dgm:prSet presAssocID="{147E839F-921C-4266-A1C3-8EF2FFF90647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F81CBCC-E24C-43FE-9446-1D0075088EE5}" type="pres">
      <dgm:prSet presAssocID="{147E839F-921C-4266-A1C3-8EF2FFF90647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774EC9E4-7CCE-4926-876E-F8F564EDAE25}" srcId="{147E839F-921C-4266-A1C3-8EF2FFF90647}" destId="{F6630DBF-B31D-4C59-9860-4950EDAE8ABB}" srcOrd="3" destOrd="0" parTransId="{677E56CA-0545-447D-B367-C6AB86407305}" sibTransId="{F3F7841E-93A7-4E50-93F7-1BE3EF761E0D}"/>
    <dgm:cxn modelId="{F4121522-AFD5-4E50-962C-DD83C1429C6E}" type="presOf" srcId="{B04A9511-7731-438F-9C39-631210244E91}" destId="{7C3B6787-9827-4017-AD33-85045DC40A08}" srcOrd="0" destOrd="0" presId="urn:microsoft.com/office/officeart/2005/8/layout/vList6"/>
    <dgm:cxn modelId="{66363316-18F1-4013-A37A-43661531FD89}" type="presOf" srcId="{2F140B27-680E-448E-B64A-2322ED441CD4}" destId="{FF81CBCC-E24C-43FE-9446-1D0075088EE5}" srcOrd="0" destOrd="2" presId="urn:microsoft.com/office/officeart/2005/8/layout/vList6"/>
    <dgm:cxn modelId="{D6AFDE84-AF06-41D7-B68E-469930C3CC42}" type="presOf" srcId="{1498D494-C667-430D-B2D2-E48E66F19E86}" destId="{99DC02D7-2737-4F6B-AD90-4B89ECB42056}" srcOrd="0" destOrd="1" presId="urn:microsoft.com/office/officeart/2005/8/layout/vList6"/>
    <dgm:cxn modelId="{6EC97DA4-82D9-4DB5-9800-B7ABE1CA24BA}" srcId="{B04A9511-7731-438F-9C39-631210244E91}" destId="{1498D494-C667-430D-B2D2-E48E66F19E86}" srcOrd="1" destOrd="0" parTransId="{7D988DBF-0F9C-41C5-86A0-FDE9B6D9BB08}" sibTransId="{2CF0447B-9FD5-444F-BBA2-15D859639F18}"/>
    <dgm:cxn modelId="{62E9FCEE-D6E3-46B0-913F-1E2D0E830B62}" type="presOf" srcId="{627488A2-16CA-4F9F-BA1F-A88D0A71DAB0}" destId="{FF81CBCC-E24C-43FE-9446-1D0075088EE5}" srcOrd="0" destOrd="0" presId="urn:microsoft.com/office/officeart/2005/8/layout/vList6"/>
    <dgm:cxn modelId="{EE1E872D-52FE-401F-ADC8-97B20D4C6436}" srcId="{C8D9E78F-5AE7-455D-BF67-61097E57D006}" destId="{B04A9511-7731-438F-9C39-631210244E91}" srcOrd="0" destOrd="0" parTransId="{730EF8EB-5A11-41C7-9BB9-FA96C58D2F7D}" sibTransId="{5C47F792-9E2F-46BF-8997-774A98E00AAD}"/>
    <dgm:cxn modelId="{50D598EA-3813-4848-88D9-6BD9FE0E1B90}" type="presOf" srcId="{0E2DB4A5-5865-47F1-B1CA-6AC40C9322C9}" destId="{FF81CBCC-E24C-43FE-9446-1D0075088EE5}" srcOrd="0" destOrd="1" presId="urn:microsoft.com/office/officeart/2005/8/layout/vList6"/>
    <dgm:cxn modelId="{B3BB818C-0B62-4B2E-AC8D-42C84DC38AA7}" srcId="{147E839F-921C-4266-A1C3-8EF2FFF90647}" destId="{2F140B27-680E-448E-B64A-2322ED441CD4}" srcOrd="2" destOrd="0" parTransId="{BEBDE57C-2FF2-4F5C-AB64-D03BAD93AE9E}" sibTransId="{F77088E1-32B9-4332-AAD5-6AC4EEBBED97}"/>
    <dgm:cxn modelId="{EFD2F196-8C2F-41BB-9F31-5B1F7B43DD13}" srcId="{C8D9E78F-5AE7-455D-BF67-61097E57D006}" destId="{147E839F-921C-4266-A1C3-8EF2FFF90647}" srcOrd="1" destOrd="0" parTransId="{E5EB7ED3-4E3E-447C-B19B-ADA073CC47AB}" sibTransId="{0B810629-639E-472A-8F2B-07D1FF05B8E9}"/>
    <dgm:cxn modelId="{756E0384-40A7-4BD0-B785-F203BAF92B95}" type="presOf" srcId="{31E8C7D7-303D-41B7-A817-6C1637CFCB18}" destId="{99DC02D7-2737-4F6B-AD90-4B89ECB42056}" srcOrd="0" destOrd="3" presId="urn:microsoft.com/office/officeart/2005/8/layout/vList6"/>
    <dgm:cxn modelId="{01B632B1-A3B2-47FE-BD1C-32569311A53E}" type="presOf" srcId="{95063E4F-5721-41B2-AB16-352ACDCA681F}" destId="{99DC02D7-2737-4F6B-AD90-4B89ECB42056}" srcOrd="0" destOrd="2" presId="urn:microsoft.com/office/officeart/2005/8/layout/vList6"/>
    <dgm:cxn modelId="{C1E5CF77-73CA-4ECA-B093-980991B778A1}" srcId="{B04A9511-7731-438F-9C39-631210244E91}" destId="{BB69D71C-6E14-4191-A5AD-B09FFE9AF73E}" srcOrd="0" destOrd="0" parTransId="{A6DA561E-0AE4-43C4-B074-179D6B970E7C}" sibTransId="{D3C4A39C-FB11-425C-BAF4-3A4594E865F5}"/>
    <dgm:cxn modelId="{8D8C9C01-1EE1-443A-99BB-66674594EFB5}" srcId="{147E839F-921C-4266-A1C3-8EF2FFF90647}" destId="{0E2DB4A5-5865-47F1-B1CA-6AC40C9322C9}" srcOrd="1" destOrd="0" parTransId="{0AA19ED9-480D-423A-BD8B-8FE0B9D56EB2}" sibTransId="{09F2B920-43BD-41FA-9237-FC9E43520F6E}"/>
    <dgm:cxn modelId="{6EC3B209-58A1-47AC-8026-8D3CE833FD73}" type="presOf" srcId="{BB69D71C-6E14-4191-A5AD-B09FFE9AF73E}" destId="{99DC02D7-2737-4F6B-AD90-4B89ECB42056}" srcOrd="0" destOrd="0" presId="urn:microsoft.com/office/officeart/2005/8/layout/vList6"/>
    <dgm:cxn modelId="{8AB21AD7-C9C8-4742-B4F6-DB890311EE1D}" srcId="{B04A9511-7731-438F-9C39-631210244E91}" destId="{31E8C7D7-303D-41B7-A817-6C1637CFCB18}" srcOrd="3" destOrd="0" parTransId="{00F6A9E3-AD2A-4A83-8617-913EC6D53C8C}" sibTransId="{017EFF06-8110-42FF-9094-0500B27520AA}"/>
    <dgm:cxn modelId="{06541352-18DA-4711-8755-D0DDA2254C6B}" srcId="{147E839F-921C-4266-A1C3-8EF2FFF90647}" destId="{627488A2-16CA-4F9F-BA1F-A88D0A71DAB0}" srcOrd="0" destOrd="0" parTransId="{CBC003C4-4DCE-4B74-9698-A948D6633D9A}" sibTransId="{BD3DDC4D-8859-4157-9BD7-C6E82126C4BA}"/>
    <dgm:cxn modelId="{60827E3A-EDA5-4768-A626-C762BEA58648}" type="presOf" srcId="{147E839F-921C-4266-A1C3-8EF2FFF90647}" destId="{174C2667-4DAC-4C9C-800F-917DA63640E7}" srcOrd="0" destOrd="0" presId="urn:microsoft.com/office/officeart/2005/8/layout/vList6"/>
    <dgm:cxn modelId="{44D7AFC4-73E4-4148-B776-B92F0A8F290F}" type="presOf" srcId="{F6630DBF-B31D-4C59-9860-4950EDAE8ABB}" destId="{FF81CBCC-E24C-43FE-9446-1D0075088EE5}" srcOrd="0" destOrd="3" presId="urn:microsoft.com/office/officeart/2005/8/layout/vList6"/>
    <dgm:cxn modelId="{34FF3636-D012-4358-B01C-CA5DB7F0D5A6}" type="presOf" srcId="{C8D9E78F-5AE7-455D-BF67-61097E57D006}" destId="{6CB19D90-2B64-443B-AAA4-9236699F9274}" srcOrd="0" destOrd="0" presId="urn:microsoft.com/office/officeart/2005/8/layout/vList6"/>
    <dgm:cxn modelId="{6474673E-BD15-4CE2-ADF7-D6917E25158E}" srcId="{B04A9511-7731-438F-9C39-631210244E91}" destId="{95063E4F-5721-41B2-AB16-352ACDCA681F}" srcOrd="2" destOrd="0" parTransId="{5C5A329A-49B9-4103-815B-30ACA2F4C048}" sibTransId="{957A7929-E5BC-48F5-99EA-3A9FB986F7CD}"/>
    <dgm:cxn modelId="{BA7FCD4C-867A-4CDB-8811-4C2F40ABBAED}" type="presParOf" srcId="{6CB19D90-2B64-443B-AAA4-9236699F9274}" destId="{B8A52B48-4B25-41C1-ABF1-94E1CF8B8CCF}" srcOrd="0" destOrd="0" presId="urn:microsoft.com/office/officeart/2005/8/layout/vList6"/>
    <dgm:cxn modelId="{483DE078-7682-4E60-AC87-B2ABF2C31A55}" type="presParOf" srcId="{B8A52B48-4B25-41C1-ABF1-94E1CF8B8CCF}" destId="{7C3B6787-9827-4017-AD33-85045DC40A08}" srcOrd="0" destOrd="0" presId="urn:microsoft.com/office/officeart/2005/8/layout/vList6"/>
    <dgm:cxn modelId="{69AB8454-1860-4752-ADDA-9269EDE45473}" type="presParOf" srcId="{B8A52B48-4B25-41C1-ABF1-94E1CF8B8CCF}" destId="{99DC02D7-2737-4F6B-AD90-4B89ECB42056}" srcOrd="1" destOrd="0" presId="urn:microsoft.com/office/officeart/2005/8/layout/vList6"/>
    <dgm:cxn modelId="{F0D8AAB1-4968-41AB-9F67-504E65E3955E}" type="presParOf" srcId="{6CB19D90-2B64-443B-AAA4-9236699F9274}" destId="{08B87BEB-8A9C-4195-9D10-5AE6F36624E3}" srcOrd="1" destOrd="0" presId="urn:microsoft.com/office/officeart/2005/8/layout/vList6"/>
    <dgm:cxn modelId="{7200F955-EBF8-4C18-8408-4932F03A7CB6}" type="presParOf" srcId="{6CB19D90-2B64-443B-AAA4-9236699F9274}" destId="{E35D2509-3A2B-4750-8916-18EEEA391F30}" srcOrd="2" destOrd="0" presId="urn:microsoft.com/office/officeart/2005/8/layout/vList6"/>
    <dgm:cxn modelId="{858E2120-9712-4671-A93F-488AB51DDDF1}" type="presParOf" srcId="{E35D2509-3A2B-4750-8916-18EEEA391F30}" destId="{174C2667-4DAC-4C9C-800F-917DA63640E7}" srcOrd="0" destOrd="0" presId="urn:microsoft.com/office/officeart/2005/8/layout/vList6"/>
    <dgm:cxn modelId="{75FC1336-802C-4783-9228-4C2ACECF7350}" type="presParOf" srcId="{E35D2509-3A2B-4750-8916-18EEEA391F30}" destId="{FF81CBCC-E24C-43FE-9446-1D0075088EE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E5E02E-4843-4AAC-9ACF-3888C449F87A}" type="doc">
      <dgm:prSet loTypeId="urn:microsoft.com/office/officeart/2005/8/layout/chart3" loCatId="cycle" qsTypeId="urn:microsoft.com/office/officeart/2005/8/quickstyle/3d7" qsCatId="3D" csTypeId="urn:microsoft.com/office/officeart/2005/8/colors/accent1_2" csCatId="accent1" phldr="1"/>
      <dgm:spPr/>
    </dgm:pt>
    <dgm:pt modelId="{B0DD6DBB-056C-4762-BBCE-3CF0BA8A5C40}">
      <dgm:prSet phldrT="[Teks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b="1" dirty="0" smtClean="0"/>
            <a:t>Разделение этапов набора спермы и инсеминации матки</a:t>
          </a:r>
          <a:endParaRPr lang="nl-NL" b="1" dirty="0"/>
        </a:p>
      </dgm:t>
    </dgm:pt>
    <dgm:pt modelId="{4068AC1B-8ECE-4556-B0F6-6F378CACAE5D}" type="parTrans" cxnId="{97BDA3EC-3A7D-4AF0-A2F1-BE628A3A0C59}">
      <dgm:prSet/>
      <dgm:spPr/>
      <dgm:t>
        <a:bodyPr/>
        <a:lstStyle/>
        <a:p>
          <a:endParaRPr lang="nl-NL"/>
        </a:p>
      </dgm:t>
    </dgm:pt>
    <dgm:pt modelId="{27BFA96B-D49F-432A-A96A-ED822BF7D657}" type="sibTrans" cxnId="{97BDA3EC-3A7D-4AF0-A2F1-BE628A3A0C59}">
      <dgm:prSet/>
      <dgm:spPr/>
      <dgm:t>
        <a:bodyPr/>
        <a:lstStyle/>
        <a:p>
          <a:endParaRPr lang="nl-NL"/>
        </a:p>
      </dgm:t>
    </dgm:pt>
    <dgm:pt modelId="{9AABB057-BCCF-4742-B22E-9C77D34F129A}">
      <dgm:prSet phldrT="[Tekst]" custT="1"/>
      <dgm:spPr>
        <a:solidFill>
          <a:schemeClr val="bg1"/>
        </a:solidFill>
      </dgm:spPr>
      <dgm:t>
        <a:bodyPr/>
        <a:lstStyle/>
        <a:p>
          <a:r>
            <a:rPr lang="ru-RU" sz="1050" b="1" dirty="0" smtClean="0"/>
            <a:t>Стерилизация материала</a:t>
          </a:r>
          <a:endParaRPr lang="nl-NL" sz="1050" b="1" dirty="0"/>
        </a:p>
      </dgm:t>
    </dgm:pt>
    <dgm:pt modelId="{ECD435A2-08A6-4258-9CFD-C546C98ADD4D}" type="parTrans" cxnId="{74C24473-03B1-4F6D-9132-E1F46DF99E20}">
      <dgm:prSet/>
      <dgm:spPr/>
      <dgm:t>
        <a:bodyPr/>
        <a:lstStyle/>
        <a:p>
          <a:endParaRPr lang="nl-NL"/>
        </a:p>
      </dgm:t>
    </dgm:pt>
    <dgm:pt modelId="{7973559D-5854-4147-895E-56BD04CBD0D9}" type="sibTrans" cxnId="{74C24473-03B1-4F6D-9132-E1F46DF99E20}">
      <dgm:prSet/>
      <dgm:spPr/>
      <dgm:t>
        <a:bodyPr/>
        <a:lstStyle/>
        <a:p>
          <a:endParaRPr lang="nl-NL"/>
        </a:p>
      </dgm:t>
    </dgm:pt>
    <dgm:pt modelId="{1FD3854B-AD24-482B-84FF-C66F10ADD7F6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sz="1050" b="1" dirty="0" smtClean="0"/>
            <a:t>Соблюдение базовых </a:t>
          </a:r>
          <a:r>
            <a:rPr lang="ru-RU" sz="1050" b="1" dirty="0" smtClean="0">
              <a:solidFill>
                <a:schemeClr val="tx1"/>
              </a:solidFill>
            </a:rPr>
            <a:t>принципов </a:t>
          </a:r>
          <a:r>
            <a:rPr lang="ru-RU" sz="1050" b="1" dirty="0" smtClean="0"/>
            <a:t>Асептики(текущая обработка,личная гигиена итд</a:t>
          </a:r>
          <a:r>
            <a:rPr lang="ru-RU" sz="1050" dirty="0" smtClean="0"/>
            <a:t>)</a:t>
          </a:r>
          <a:endParaRPr lang="nl-NL" sz="1050" dirty="0"/>
        </a:p>
      </dgm:t>
    </dgm:pt>
    <dgm:pt modelId="{8C445807-4734-45FB-9C58-755AF0420851}" type="parTrans" cxnId="{73361596-966B-4A72-A9F8-B074E24B1620}">
      <dgm:prSet/>
      <dgm:spPr/>
      <dgm:t>
        <a:bodyPr/>
        <a:lstStyle/>
        <a:p>
          <a:endParaRPr lang="nl-NL"/>
        </a:p>
      </dgm:t>
    </dgm:pt>
    <dgm:pt modelId="{67F36364-1EB6-4B82-8269-BC5A725A0610}" type="sibTrans" cxnId="{73361596-966B-4A72-A9F8-B074E24B1620}">
      <dgm:prSet/>
      <dgm:spPr/>
      <dgm:t>
        <a:bodyPr/>
        <a:lstStyle/>
        <a:p>
          <a:endParaRPr lang="nl-NL"/>
        </a:p>
      </dgm:t>
    </dgm:pt>
    <dgm:pt modelId="{21DFFE88-6120-48BA-8E24-D8344AA748AF}" type="pres">
      <dgm:prSet presAssocID="{2AE5E02E-4843-4AAC-9ACF-3888C449F87A}" presName="compositeShape" presStyleCnt="0">
        <dgm:presLayoutVars>
          <dgm:chMax val="7"/>
          <dgm:dir/>
          <dgm:resizeHandles val="exact"/>
        </dgm:presLayoutVars>
      </dgm:prSet>
      <dgm:spPr/>
    </dgm:pt>
    <dgm:pt modelId="{93F0AF61-EE76-4E8E-9D77-D8D6EDC933B3}" type="pres">
      <dgm:prSet presAssocID="{2AE5E02E-4843-4AAC-9ACF-3888C449F87A}" presName="wedge1" presStyleLbl="node1" presStyleIdx="0" presStyleCnt="3" custLinFactNeighborX="12447" custLinFactNeighborY="-2986"/>
      <dgm:spPr/>
      <dgm:t>
        <a:bodyPr/>
        <a:lstStyle/>
        <a:p>
          <a:endParaRPr lang="nl-NL"/>
        </a:p>
      </dgm:t>
    </dgm:pt>
    <dgm:pt modelId="{02DFE763-EDBB-411A-BDC1-111184FF6E81}" type="pres">
      <dgm:prSet presAssocID="{2AE5E02E-4843-4AAC-9ACF-3888C449F87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04AE63A-8F37-4362-9E85-C952F2214807}" type="pres">
      <dgm:prSet presAssocID="{2AE5E02E-4843-4AAC-9ACF-3888C449F87A}" presName="wedge2" presStyleLbl="node1" presStyleIdx="1" presStyleCnt="3" custLinFactNeighborX="5160" custLinFactNeighborY="3992"/>
      <dgm:spPr/>
      <dgm:t>
        <a:bodyPr/>
        <a:lstStyle/>
        <a:p>
          <a:endParaRPr lang="nl-NL"/>
        </a:p>
      </dgm:t>
    </dgm:pt>
    <dgm:pt modelId="{B9D7F8A4-93E6-4DC3-AE0A-090097AD8EEE}" type="pres">
      <dgm:prSet presAssocID="{2AE5E02E-4843-4AAC-9ACF-3888C449F87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C610124-5A6A-492D-866E-1716448BD8CD}" type="pres">
      <dgm:prSet presAssocID="{2AE5E02E-4843-4AAC-9ACF-3888C449F87A}" presName="wedge3" presStyleLbl="node1" presStyleIdx="2" presStyleCnt="3" custLinFactNeighborX="183" custLinFactNeighborY="-3474"/>
      <dgm:spPr/>
      <dgm:t>
        <a:bodyPr/>
        <a:lstStyle/>
        <a:p>
          <a:endParaRPr lang="nl-NL"/>
        </a:p>
      </dgm:t>
    </dgm:pt>
    <dgm:pt modelId="{FA0A16FB-B4CB-4D3F-A78A-6386828E5CFA}" type="pres">
      <dgm:prSet presAssocID="{2AE5E02E-4843-4AAC-9ACF-3888C449F87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D130A358-EFD9-4A35-968E-90A12AD4F8F8}" type="presOf" srcId="{9AABB057-BCCF-4742-B22E-9C77D34F129A}" destId="{B9D7F8A4-93E6-4DC3-AE0A-090097AD8EEE}" srcOrd="1" destOrd="0" presId="urn:microsoft.com/office/officeart/2005/8/layout/chart3"/>
    <dgm:cxn modelId="{73361596-966B-4A72-A9F8-B074E24B1620}" srcId="{2AE5E02E-4843-4AAC-9ACF-3888C449F87A}" destId="{1FD3854B-AD24-482B-84FF-C66F10ADD7F6}" srcOrd="2" destOrd="0" parTransId="{8C445807-4734-45FB-9C58-755AF0420851}" sibTransId="{67F36364-1EB6-4B82-8269-BC5A725A0610}"/>
    <dgm:cxn modelId="{817F2303-9F41-4E29-B3AA-4AFA012DF770}" type="presOf" srcId="{1FD3854B-AD24-482B-84FF-C66F10ADD7F6}" destId="{EC610124-5A6A-492D-866E-1716448BD8CD}" srcOrd="0" destOrd="0" presId="urn:microsoft.com/office/officeart/2005/8/layout/chart3"/>
    <dgm:cxn modelId="{3F219C08-3A45-4D29-83E4-DE54F687A561}" type="presOf" srcId="{1FD3854B-AD24-482B-84FF-C66F10ADD7F6}" destId="{FA0A16FB-B4CB-4D3F-A78A-6386828E5CFA}" srcOrd="1" destOrd="0" presId="urn:microsoft.com/office/officeart/2005/8/layout/chart3"/>
    <dgm:cxn modelId="{95226B50-E812-4AC9-8673-716AECD0CCD1}" type="presOf" srcId="{B0DD6DBB-056C-4762-BBCE-3CF0BA8A5C40}" destId="{02DFE763-EDBB-411A-BDC1-111184FF6E81}" srcOrd="1" destOrd="0" presId="urn:microsoft.com/office/officeart/2005/8/layout/chart3"/>
    <dgm:cxn modelId="{97BDA3EC-3A7D-4AF0-A2F1-BE628A3A0C59}" srcId="{2AE5E02E-4843-4AAC-9ACF-3888C449F87A}" destId="{B0DD6DBB-056C-4762-BBCE-3CF0BA8A5C40}" srcOrd="0" destOrd="0" parTransId="{4068AC1B-8ECE-4556-B0F6-6F378CACAE5D}" sibTransId="{27BFA96B-D49F-432A-A96A-ED822BF7D657}"/>
    <dgm:cxn modelId="{6554F4CE-9FDA-410B-9EF4-0707FD4C9F09}" type="presOf" srcId="{B0DD6DBB-056C-4762-BBCE-3CF0BA8A5C40}" destId="{93F0AF61-EE76-4E8E-9D77-D8D6EDC933B3}" srcOrd="0" destOrd="0" presId="urn:microsoft.com/office/officeart/2005/8/layout/chart3"/>
    <dgm:cxn modelId="{CFF0D923-BD86-4D3F-9BB7-E867EC0B2E9A}" type="presOf" srcId="{9AABB057-BCCF-4742-B22E-9C77D34F129A}" destId="{404AE63A-8F37-4362-9E85-C952F2214807}" srcOrd="0" destOrd="0" presId="urn:microsoft.com/office/officeart/2005/8/layout/chart3"/>
    <dgm:cxn modelId="{6202D18F-A370-4552-991C-46A9685E5C13}" type="presOf" srcId="{2AE5E02E-4843-4AAC-9ACF-3888C449F87A}" destId="{21DFFE88-6120-48BA-8E24-D8344AA748AF}" srcOrd="0" destOrd="0" presId="urn:microsoft.com/office/officeart/2005/8/layout/chart3"/>
    <dgm:cxn modelId="{74C24473-03B1-4F6D-9132-E1F46DF99E20}" srcId="{2AE5E02E-4843-4AAC-9ACF-3888C449F87A}" destId="{9AABB057-BCCF-4742-B22E-9C77D34F129A}" srcOrd="1" destOrd="0" parTransId="{ECD435A2-08A6-4258-9CFD-C546C98ADD4D}" sibTransId="{7973559D-5854-4147-895E-56BD04CBD0D9}"/>
    <dgm:cxn modelId="{79E783F2-178D-48FE-BD84-BC27E853673D}" type="presParOf" srcId="{21DFFE88-6120-48BA-8E24-D8344AA748AF}" destId="{93F0AF61-EE76-4E8E-9D77-D8D6EDC933B3}" srcOrd="0" destOrd="0" presId="urn:microsoft.com/office/officeart/2005/8/layout/chart3"/>
    <dgm:cxn modelId="{1A0C917D-BAE0-4DB1-9B15-A764D40FDEBB}" type="presParOf" srcId="{21DFFE88-6120-48BA-8E24-D8344AA748AF}" destId="{02DFE763-EDBB-411A-BDC1-111184FF6E81}" srcOrd="1" destOrd="0" presId="urn:microsoft.com/office/officeart/2005/8/layout/chart3"/>
    <dgm:cxn modelId="{52FAFAB7-8641-4503-B7F6-7F9D6161D227}" type="presParOf" srcId="{21DFFE88-6120-48BA-8E24-D8344AA748AF}" destId="{404AE63A-8F37-4362-9E85-C952F2214807}" srcOrd="2" destOrd="0" presId="urn:microsoft.com/office/officeart/2005/8/layout/chart3"/>
    <dgm:cxn modelId="{E87E3915-59CE-4751-B3D5-2493AFB92A7F}" type="presParOf" srcId="{21DFFE88-6120-48BA-8E24-D8344AA748AF}" destId="{B9D7F8A4-93E6-4DC3-AE0A-090097AD8EEE}" srcOrd="3" destOrd="0" presId="urn:microsoft.com/office/officeart/2005/8/layout/chart3"/>
    <dgm:cxn modelId="{D0423C1F-71EC-48DA-9DDC-8DF9F15C3367}" type="presParOf" srcId="{21DFFE88-6120-48BA-8E24-D8344AA748AF}" destId="{EC610124-5A6A-492D-866E-1716448BD8CD}" srcOrd="4" destOrd="0" presId="urn:microsoft.com/office/officeart/2005/8/layout/chart3"/>
    <dgm:cxn modelId="{107E9DEA-97AD-4B63-AB42-2A9AD99CC125}" type="presParOf" srcId="{21DFFE88-6120-48BA-8E24-D8344AA748AF}" destId="{FA0A16FB-B4CB-4D3F-A78A-6386828E5CFA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E465BA-2702-4105-B125-7D9D361CF92F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13DDF1-923A-4E4A-8168-52BD5FD8AD78}">
      <dgm:prSet phldrT="[Tekst]" custT="1"/>
      <dgm:spPr/>
      <dgm:t>
        <a:bodyPr/>
        <a:lstStyle/>
        <a:p>
          <a:endParaRPr lang="nl-BE" sz="2800" dirty="0" smtClean="0"/>
        </a:p>
        <a:p>
          <a:r>
            <a:rPr lang="ru-RU" sz="2800" dirty="0" smtClean="0"/>
            <a:t>Создание различных рабочих зон</a:t>
          </a:r>
        </a:p>
        <a:p>
          <a:endParaRPr lang="ru-RU" sz="2000" dirty="0" smtClean="0"/>
        </a:p>
        <a:p>
          <a:endParaRPr lang="nl-NL" sz="2000" dirty="0"/>
        </a:p>
      </dgm:t>
    </dgm:pt>
    <dgm:pt modelId="{69D72D69-0224-4CFB-8BBA-E78B4A3B4B2C}" type="parTrans" cxnId="{BED9DC4C-9751-46E5-9978-262232E233FE}">
      <dgm:prSet/>
      <dgm:spPr/>
      <dgm:t>
        <a:bodyPr/>
        <a:lstStyle/>
        <a:p>
          <a:endParaRPr lang="nl-NL"/>
        </a:p>
      </dgm:t>
    </dgm:pt>
    <dgm:pt modelId="{839C66AA-6B09-4D6B-BD51-3D126270A3DB}" type="sibTrans" cxnId="{BED9DC4C-9751-46E5-9978-262232E233FE}">
      <dgm:prSet/>
      <dgm:spPr/>
      <dgm:t>
        <a:bodyPr/>
        <a:lstStyle/>
        <a:p>
          <a:endParaRPr lang="nl-NL"/>
        </a:p>
      </dgm:t>
    </dgm:pt>
    <dgm:pt modelId="{30375790-6121-4516-901A-BEFC44FDC582}">
      <dgm:prSet phldrT="[Tekst]" custT="1"/>
      <dgm:spPr/>
      <dgm:t>
        <a:bodyPr/>
        <a:lstStyle/>
        <a:p>
          <a:r>
            <a:rPr lang="ru-RU" sz="1400" dirty="0" smtClean="0"/>
            <a:t>Различных столов</a:t>
          </a:r>
          <a:endParaRPr lang="nl-NL" sz="1400" dirty="0"/>
        </a:p>
      </dgm:t>
    </dgm:pt>
    <dgm:pt modelId="{12BDBD01-93C6-4012-94F3-3EAC6EAE814F}" type="parTrans" cxnId="{679F229E-7FD1-42D1-BF3A-986F5E33618F}">
      <dgm:prSet/>
      <dgm:spPr/>
      <dgm:t>
        <a:bodyPr/>
        <a:lstStyle/>
        <a:p>
          <a:endParaRPr lang="nl-NL"/>
        </a:p>
      </dgm:t>
    </dgm:pt>
    <dgm:pt modelId="{70460079-93EA-4F19-A581-F8136BFE9792}" type="sibTrans" cxnId="{679F229E-7FD1-42D1-BF3A-986F5E33618F}">
      <dgm:prSet/>
      <dgm:spPr/>
      <dgm:t>
        <a:bodyPr/>
        <a:lstStyle/>
        <a:p>
          <a:endParaRPr lang="nl-NL"/>
        </a:p>
      </dgm:t>
    </dgm:pt>
    <dgm:pt modelId="{155871AC-C99C-4DE2-AF76-AE7DB3CCA925}">
      <dgm:prSet phldrT="[Tekst]" custT="1"/>
      <dgm:spPr/>
      <dgm:t>
        <a:bodyPr/>
        <a:lstStyle/>
        <a:p>
          <a:r>
            <a:rPr lang="ru-RU" sz="1400" dirty="0" smtClean="0"/>
            <a:t>Участков одного стола</a:t>
          </a:r>
          <a:endParaRPr lang="nl-NL" sz="1400" dirty="0"/>
        </a:p>
      </dgm:t>
    </dgm:pt>
    <dgm:pt modelId="{55161780-1B69-4405-97B9-D0069A85FA40}" type="parTrans" cxnId="{E1CA7DB2-BB31-4F4A-9F27-8FEBEA87FBA4}">
      <dgm:prSet/>
      <dgm:spPr/>
      <dgm:t>
        <a:bodyPr/>
        <a:lstStyle/>
        <a:p>
          <a:endParaRPr lang="nl-NL"/>
        </a:p>
      </dgm:t>
    </dgm:pt>
    <dgm:pt modelId="{98B988F2-A6FF-4CCB-82A8-19FA617FBA7C}" type="sibTrans" cxnId="{E1CA7DB2-BB31-4F4A-9F27-8FEBEA87FBA4}">
      <dgm:prSet/>
      <dgm:spPr/>
      <dgm:t>
        <a:bodyPr/>
        <a:lstStyle/>
        <a:p>
          <a:endParaRPr lang="nl-NL"/>
        </a:p>
      </dgm:t>
    </dgm:pt>
    <dgm:pt modelId="{C9380F39-EEC0-4C38-BB6B-FD43608160E6}">
      <dgm:prSet phldrT="[Tekst]" custT="1"/>
      <dgm:spPr/>
      <dgm:t>
        <a:bodyPr/>
        <a:lstStyle/>
        <a:p>
          <a:r>
            <a:rPr lang="ru-RU" sz="1400" dirty="0" smtClean="0"/>
            <a:t>Различных комнат</a:t>
          </a:r>
          <a:endParaRPr lang="nl-NL" sz="1400" dirty="0"/>
        </a:p>
      </dgm:t>
    </dgm:pt>
    <dgm:pt modelId="{6D3E7350-23AF-4073-ABFB-689CA9B7E682}" type="parTrans" cxnId="{A5596BED-989C-4C4E-8553-2F6063D8CBA4}">
      <dgm:prSet/>
      <dgm:spPr/>
      <dgm:t>
        <a:bodyPr/>
        <a:lstStyle/>
        <a:p>
          <a:endParaRPr lang="nl-NL"/>
        </a:p>
      </dgm:t>
    </dgm:pt>
    <dgm:pt modelId="{D9915D9F-CAF3-4C67-89B9-3A312D4E97AE}" type="sibTrans" cxnId="{A5596BED-989C-4C4E-8553-2F6063D8CBA4}">
      <dgm:prSet/>
      <dgm:spPr/>
      <dgm:t>
        <a:bodyPr/>
        <a:lstStyle/>
        <a:p>
          <a:endParaRPr lang="nl-NL"/>
        </a:p>
      </dgm:t>
    </dgm:pt>
    <dgm:pt modelId="{E4AAD520-A9DB-4E46-A18A-90DA1AAC2AD1}" type="pres">
      <dgm:prSet presAssocID="{24E465BA-2702-4105-B125-7D9D361CF92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E0A56B11-723A-43ED-A68E-F282E7E5A7DA}" type="pres">
      <dgm:prSet presAssocID="{2913DDF1-923A-4E4A-8168-52BD5FD8AD78}" presName="vertOne" presStyleCnt="0"/>
      <dgm:spPr/>
    </dgm:pt>
    <dgm:pt modelId="{5E9D7660-66A8-4DCE-A795-F638EB3D783D}" type="pres">
      <dgm:prSet presAssocID="{2913DDF1-923A-4E4A-8168-52BD5FD8AD7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43C0D16C-7CA4-47B7-9EF8-0E49D6BF8BC4}" type="pres">
      <dgm:prSet presAssocID="{2913DDF1-923A-4E4A-8168-52BD5FD8AD78}" presName="parTransOne" presStyleCnt="0"/>
      <dgm:spPr/>
    </dgm:pt>
    <dgm:pt modelId="{BA443C28-D7B1-45AF-8F13-960956E63913}" type="pres">
      <dgm:prSet presAssocID="{2913DDF1-923A-4E4A-8168-52BD5FD8AD78}" presName="horzOne" presStyleCnt="0"/>
      <dgm:spPr/>
    </dgm:pt>
    <dgm:pt modelId="{7BD4BA40-54A8-491E-BB4B-DDADC5DD5F3A}" type="pres">
      <dgm:prSet presAssocID="{30375790-6121-4516-901A-BEFC44FDC582}" presName="vertTwo" presStyleCnt="0"/>
      <dgm:spPr/>
    </dgm:pt>
    <dgm:pt modelId="{8F673D89-8AB4-4ED7-BC17-7D4548480F85}" type="pres">
      <dgm:prSet presAssocID="{30375790-6121-4516-901A-BEFC44FDC582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F01442A8-32BE-40E1-B678-91F7347AFDB1}" type="pres">
      <dgm:prSet presAssocID="{30375790-6121-4516-901A-BEFC44FDC582}" presName="horzTwo" presStyleCnt="0"/>
      <dgm:spPr/>
    </dgm:pt>
    <dgm:pt modelId="{EB5AB066-A660-48DF-A339-B56DAD04C71A}" type="pres">
      <dgm:prSet presAssocID="{70460079-93EA-4F19-A581-F8136BFE9792}" presName="sibSpaceTwo" presStyleCnt="0"/>
      <dgm:spPr/>
    </dgm:pt>
    <dgm:pt modelId="{7358B421-8DD6-439F-BEC3-06CD5ACC2DF7}" type="pres">
      <dgm:prSet presAssocID="{155871AC-C99C-4DE2-AF76-AE7DB3CCA925}" presName="vertTwo" presStyleCnt="0"/>
      <dgm:spPr/>
    </dgm:pt>
    <dgm:pt modelId="{FD660465-FD22-4D90-B028-865890870B5D}" type="pres">
      <dgm:prSet presAssocID="{155871AC-C99C-4DE2-AF76-AE7DB3CCA925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1F54AD2F-9022-43E8-BF13-B58E3621E69D}" type="pres">
      <dgm:prSet presAssocID="{155871AC-C99C-4DE2-AF76-AE7DB3CCA925}" presName="horzTwo" presStyleCnt="0"/>
      <dgm:spPr/>
    </dgm:pt>
    <dgm:pt modelId="{BEF67B02-1398-4790-9A89-C067D1780597}" type="pres">
      <dgm:prSet presAssocID="{98B988F2-A6FF-4CCB-82A8-19FA617FBA7C}" presName="sibSpaceTwo" presStyleCnt="0"/>
      <dgm:spPr/>
    </dgm:pt>
    <dgm:pt modelId="{C3EF0C24-445B-4D81-8C36-401131D7E483}" type="pres">
      <dgm:prSet presAssocID="{C9380F39-EEC0-4C38-BB6B-FD43608160E6}" presName="vertTwo" presStyleCnt="0"/>
      <dgm:spPr/>
    </dgm:pt>
    <dgm:pt modelId="{A5A48DF0-8BE4-4D52-A936-D02D473B9E5C}" type="pres">
      <dgm:prSet presAssocID="{C9380F39-EEC0-4C38-BB6B-FD43608160E6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F78B4D80-D084-47D8-816E-F8719E21A062}" type="pres">
      <dgm:prSet presAssocID="{C9380F39-EEC0-4C38-BB6B-FD43608160E6}" presName="horzTwo" presStyleCnt="0"/>
      <dgm:spPr/>
    </dgm:pt>
  </dgm:ptLst>
  <dgm:cxnLst>
    <dgm:cxn modelId="{E1CA7DB2-BB31-4F4A-9F27-8FEBEA87FBA4}" srcId="{2913DDF1-923A-4E4A-8168-52BD5FD8AD78}" destId="{155871AC-C99C-4DE2-AF76-AE7DB3CCA925}" srcOrd="1" destOrd="0" parTransId="{55161780-1B69-4405-97B9-D0069A85FA40}" sibTransId="{98B988F2-A6FF-4CCB-82A8-19FA617FBA7C}"/>
    <dgm:cxn modelId="{5B7F1477-CB75-4A02-9AB0-B7CABEDB19A7}" type="presOf" srcId="{2913DDF1-923A-4E4A-8168-52BD5FD8AD78}" destId="{5E9D7660-66A8-4DCE-A795-F638EB3D783D}" srcOrd="0" destOrd="0" presId="urn:microsoft.com/office/officeart/2005/8/layout/hierarchy4"/>
    <dgm:cxn modelId="{FBA574E1-7402-400B-AAE0-6F8CA7D94DB3}" type="presOf" srcId="{C9380F39-EEC0-4C38-BB6B-FD43608160E6}" destId="{A5A48DF0-8BE4-4D52-A936-D02D473B9E5C}" srcOrd="0" destOrd="0" presId="urn:microsoft.com/office/officeart/2005/8/layout/hierarchy4"/>
    <dgm:cxn modelId="{A4AB8019-7536-4C02-B51C-6E0D58AC8ECA}" type="presOf" srcId="{155871AC-C99C-4DE2-AF76-AE7DB3CCA925}" destId="{FD660465-FD22-4D90-B028-865890870B5D}" srcOrd="0" destOrd="0" presId="urn:microsoft.com/office/officeart/2005/8/layout/hierarchy4"/>
    <dgm:cxn modelId="{BED9DC4C-9751-46E5-9978-262232E233FE}" srcId="{24E465BA-2702-4105-B125-7D9D361CF92F}" destId="{2913DDF1-923A-4E4A-8168-52BD5FD8AD78}" srcOrd="0" destOrd="0" parTransId="{69D72D69-0224-4CFB-8BBA-E78B4A3B4B2C}" sibTransId="{839C66AA-6B09-4D6B-BD51-3D126270A3DB}"/>
    <dgm:cxn modelId="{B55F5CB9-4D69-4815-A731-4CCAE9FBB84E}" type="presOf" srcId="{30375790-6121-4516-901A-BEFC44FDC582}" destId="{8F673D89-8AB4-4ED7-BC17-7D4548480F85}" srcOrd="0" destOrd="0" presId="urn:microsoft.com/office/officeart/2005/8/layout/hierarchy4"/>
    <dgm:cxn modelId="{679F229E-7FD1-42D1-BF3A-986F5E33618F}" srcId="{2913DDF1-923A-4E4A-8168-52BD5FD8AD78}" destId="{30375790-6121-4516-901A-BEFC44FDC582}" srcOrd="0" destOrd="0" parTransId="{12BDBD01-93C6-4012-94F3-3EAC6EAE814F}" sibTransId="{70460079-93EA-4F19-A581-F8136BFE9792}"/>
    <dgm:cxn modelId="{A5596BED-989C-4C4E-8553-2F6063D8CBA4}" srcId="{2913DDF1-923A-4E4A-8168-52BD5FD8AD78}" destId="{C9380F39-EEC0-4C38-BB6B-FD43608160E6}" srcOrd="2" destOrd="0" parTransId="{6D3E7350-23AF-4073-ABFB-689CA9B7E682}" sibTransId="{D9915D9F-CAF3-4C67-89B9-3A312D4E97AE}"/>
    <dgm:cxn modelId="{86A78AA9-6B6E-4B33-BC57-7CF3DB188228}" type="presOf" srcId="{24E465BA-2702-4105-B125-7D9D361CF92F}" destId="{E4AAD520-A9DB-4E46-A18A-90DA1AAC2AD1}" srcOrd="0" destOrd="0" presId="urn:microsoft.com/office/officeart/2005/8/layout/hierarchy4"/>
    <dgm:cxn modelId="{BADCB9A3-DC95-43F6-B0E2-AFA187C3EFFF}" type="presParOf" srcId="{E4AAD520-A9DB-4E46-A18A-90DA1AAC2AD1}" destId="{E0A56B11-723A-43ED-A68E-F282E7E5A7DA}" srcOrd="0" destOrd="0" presId="urn:microsoft.com/office/officeart/2005/8/layout/hierarchy4"/>
    <dgm:cxn modelId="{96ADF495-BFF3-478F-8DF1-6A55E2A34B37}" type="presParOf" srcId="{E0A56B11-723A-43ED-A68E-F282E7E5A7DA}" destId="{5E9D7660-66A8-4DCE-A795-F638EB3D783D}" srcOrd="0" destOrd="0" presId="urn:microsoft.com/office/officeart/2005/8/layout/hierarchy4"/>
    <dgm:cxn modelId="{CF1D329F-85DC-41B9-9B4A-FA8865456465}" type="presParOf" srcId="{E0A56B11-723A-43ED-A68E-F282E7E5A7DA}" destId="{43C0D16C-7CA4-47B7-9EF8-0E49D6BF8BC4}" srcOrd="1" destOrd="0" presId="urn:microsoft.com/office/officeart/2005/8/layout/hierarchy4"/>
    <dgm:cxn modelId="{C33927BE-C0E0-4373-A75C-7D5301019F5D}" type="presParOf" srcId="{E0A56B11-723A-43ED-A68E-F282E7E5A7DA}" destId="{BA443C28-D7B1-45AF-8F13-960956E63913}" srcOrd="2" destOrd="0" presId="urn:microsoft.com/office/officeart/2005/8/layout/hierarchy4"/>
    <dgm:cxn modelId="{B0568D7A-98B3-4F72-BBAB-E646FCE33D11}" type="presParOf" srcId="{BA443C28-D7B1-45AF-8F13-960956E63913}" destId="{7BD4BA40-54A8-491E-BB4B-DDADC5DD5F3A}" srcOrd="0" destOrd="0" presId="urn:microsoft.com/office/officeart/2005/8/layout/hierarchy4"/>
    <dgm:cxn modelId="{2A61E21C-742D-47BA-B88A-A15D0A33CEDA}" type="presParOf" srcId="{7BD4BA40-54A8-491E-BB4B-DDADC5DD5F3A}" destId="{8F673D89-8AB4-4ED7-BC17-7D4548480F85}" srcOrd="0" destOrd="0" presId="urn:microsoft.com/office/officeart/2005/8/layout/hierarchy4"/>
    <dgm:cxn modelId="{7E20266B-357A-46A8-919F-851F8ED088B3}" type="presParOf" srcId="{7BD4BA40-54A8-491E-BB4B-DDADC5DD5F3A}" destId="{F01442A8-32BE-40E1-B678-91F7347AFDB1}" srcOrd="1" destOrd="0" presId="urn:microsoft.com/office/officeart/2005/8/layout/hierarchy4"/>
    <dgm:cxn modelId="{D13E339C-FCAA-437A-A3D3-2F84D6FB16EC}" type="presParOf" srcId="{BA443C28-D7B1-45AF-8F13-960956E63913}" destId="{EB5AB066-A660-48DF-A339-B56DAD04C71A}" srcOrd="1" destOrd="0" presId="urn:microsoft.com/office/officeart/2005/8/layout/hierarchy4"/>
    <dgm:cxn modelId="{38D52D94-7DD4-4033-92BD-6A1928604DEC}" type="presParOf" srcId="{BA443C28-D7B1-45AF-8F13-960956E63913}" destId="{7358B421-8DD6-439F-BEC3-06CD5ACC2DF7}" srcOrd="2" destOrd="0" presId="urn:microsoft.com/office/officeart/2005/8/layout/hierarchy4"/>
    <dgm:cxn modelId="{BECAA201-A557-47C1-A500-8726FA38B577}" type="presParOf" srcId="{7358B421-8DD6-439F-BEC3-06CD5ACC2DF7}" destId="{FD660465-FD22-4D90-B028-865890870B5D}" srcOrd="0" destOrd="0" presId="urn:microsoft.com/office/officeart/2005/8/layout/hierarchy4"/>
    <dgm:cxn modelId="{7A6C7116-1128-4478-A1AF-75941F581885}" type="presParOf" srcId="{7358B421-8DD6-439F-BEC3-06CD5ACC2DF7}" destId="{1F54AD2F-9022-43E8-BF13-B58E3621E69D}" srcOrd="1" destOrd="0" presId="urn:microsoft.com/office/officeart/2005/8/layout/hierarchy4"/>
    <dgm:cxn modelId="{852AD77F-E0BD-4822-99C3-59C79CC3D42B}" type="presParOf" srcId="{BA443C28-D7B1-45AF-8F13-960956E63913}" destId="{BEF67B02-1398-4790-9A89-C067D1780597}" srcOrd="3" destOrd="0" presId="urn:microsoft.com/office/officeart/2005/8/layout/hierarchy4"/>
    <dgm:cxn modelId="{09275795-E86C-499A-AD51-5313FE6BB5A5}" type="presParOf" srcId="{BA443C28-D7B1-45AF-8F13-960956E63913}" destId="{C3EF0C24-445B-4D81-8C36-401131D7E483}" srcOrd="4" destOrd="0" presId="urn:microsoft.com/office/officeart/2005/8/layout/hierarchy4"/>
    <dgm:cxn modelId="{E6994272-8F7E-4050-A0C2-ED52840F6114}" type="presParOf" srcId="{C3EF0C24-445B-4D81-8C36-401131D7E483}" destId="{A5A48DF0-8BE4-4D52-A936-D02D473B9E5C}" srcOrd="0" destOrd="0" presId="urn:microsoft.com/office/officeart/2005/8/layout/hierarchy4"/>
    <dgm:cxn modelId="{B288AF24-7EFE-42A0-80FC-114548A2E05D}" type="presParOf" srcId="{C3EF0C24-445B-4D81-8C36-401131D7E483}" destId="{F78B4D80-D084-47D8-816E-F8719E21A06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43A98C-550E-4206-8BE5-1C2A8893F3D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DA6E687-7540-43D1-BF88-AEE8099CE240}">
      <dgm:prSet phldrT="[Tekst]" custT="1"/>
      <dgm:spPr/>
      <dgm:t>
        <a:bodyPr/>
        <a:lstStyle/>
        <a:p>
          <a:r>
            <a:rPr lang="ru-RU" sz="3200" dirty="0" smtClean="0"/>
            <a:t>Разделение по времени</a:t>
          </a:r>
          <a:endParaRPr lang="nl-NL" sz="3200" dirty="0"/>
        </a:p>
      </dgm:t>
    </dgm:pt>
    <dgm:pt modelId="{42B4AF7F-7B0D-4255-AC1B-BFBA97502F26}" type="parTrans" cxnId="{A6FA1281-4CB1-4812-BCA1-DE14EFE1E143}">
      <dgm:prSet/>
      <dgm:spPr/>
      <dgm:t>
        <a:bodyPr/>
        <a:lstStyle/>
        <a:p>
          <a:endParaRPr lang="nl-NL"/>
        </a:p>
      </dgm:t>
    </dgm:pt>
    <dgm:pt modelId="{0E3CF580-595A-4C5E-B77F-06CEBBFE7343}" type="sibTrans" cxnId="{A6FA1281-4CB1-4812-BCA1-DE14EFE1E143}">
      <dgm:prSet/>
      <dgm:spPr/>
      <dgm:t>
        <a:bodyPr/>
        <a:lstStyle/>
        <a:p>
          <a:endParaRPr lang="nl-NL"/>
        </a:p>
      </dgm:t>
    </dgm:pt>
    <dgm:pt modelId="{9C254439-8788-4BC7-809F-7D2BDC4CCD7A}">
      <dgm:prSet phldrT="[Tekst]"/>
      <dgm:spPr/>
      <dgm:t>
        <a:bodyPr/>
        <a:lstStyle/>
        <a:p>
          <a:r>
            <a:rPr lang="ru-RU" dirty="0" smtClean="0"/>
            <a:t>Утром набор спермы</a:t>
          </a:r>
          <a:endParaRPr lang="nl-NL" dirty="0"/>
        </a:p>
      </dgm:t>
    </dgm:pt>
    <dgm:pt modelId="{31C8DC8A-43E6-42D6-AB15-089249026BAC}" type="parTrans" cxnId="{D889B89F-776C-425E-AA1B-2B8BE0588BC2}">
      <dgm:prSet/>
      <dgm:spPr/>
      <dgm:t>
        <a:bodyPr/>
        <a:lstStyle/>
        <a:p>
          <a:endParaRPr lang="nl-NL"/>
        </a:p>
      </dgm:t>
    </dgm:pt>
    <dgm:pt modelId="{E77B8B3A-5599-4142-BFA0-9E1D7A78D8F8}" type="sibTrans" cxnId="{D889B89F-776C-425E-AA1B-2B8BE0588BC2}">
      <dgm:prSet/>
      <dgm:spPr/>
      <dgm:t>
        <a:bodyPr/>
        <a:lstStyle/>
        <a:p>
          <a:endParaRPr lang="nl-NL"/>
        </a:p>
      </dgm:t>
    </dgm:pt>
    <dgm:pt modelId="{12D93689-B723-49F2-80DF-EFB917F5A251}">
      <dgm:prSet phldrT="[Tekst]"/>
      <dgm:spPr/>
      <dgm:t>
        <a:bodyPr/>
        <a:lstStyle/>
        <a:p>
          <a:r>
            <a:rPr lang="ru-RU" dirty="0" smtClean="0"/>
            <a:t>Набор спермы в один день</a:t>
          </a:r>
          <a:endParaRPr lang="nl-NL" dirty="0"/>
        </a:p>
      </dgm:t>
    </dgm:pt>
    <dgm:pt modelId="{70681B22-F712-4785-B8A5-BEA7E20EE80F}" type="parTrans" cxnId="{B16DB8B3-1CD4-4B11-A657-099F4ACE6068}">
      <dgm:prSet/>
      <dgm:spPr/>
      <dgm:t>
        <a:bodyPr/>
        <a:lstStyle/>
        <a:p>
          <a:endParaRPr lang="nl-NL"/>
        </a:p>
      </dgm:t>
    </dgm:pt>
    <dgm:pt modelId="{869423A1-ED5A-4B52-8D7E-62672A9D9C76}" type="sibTrans" cxnId="{B16DB8B3-1CD4-4B11-A657-099F4ACE6068}">
      <dgm:prSet/>
      <dgm:spPr/>
      <dgm:t>
        <a:bodyPr/>
        <a:lstStyle/>
        <a:p>
          <a:endParaRPr lang="nl-NL"/>
        </a:p>
      </dgm:t>
    </dgm:pt>
    <dgm:pt modelId="{14FD77F4-B8CB-4103-99ED-798D85638A7E}">
      <dgm:prSet phldrT="[Tekst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после перерыва </a:t>
          </a:r>
          <a:r>
            <a:rPr lang="ru-RU" dirty="0" smtClean="0"/>
            <a:t>инсеминация</a:t>
          </a:r>
          <a:endParaRPr lang="nl-NL" dirty="0"/>
        </a:p>
      </dgm:t>
    </dgm:pt>
    <dgm:pt modelId="{E4B0417A-9174-45E3-9542-6B74D0F4451D}" type="parTrans" cxnId="{61B00F4C-388A-45E8-845F-678C3156709E}">
      <dgm:prSet/>
      <dgm:spPr/>
      <dgm:t>
        <a:bodyPr/>
        <a:lstStyle/>
        <a:p>
          <a:endParaRPr lang="nl-NL"/>
        </a:p>
      </dgm:t>
    </dgm:pt>
    <dgm:pt modelId="{8AC4E080-EF0B-4CE3-81F5-61BDEE9709D6}" type="sibTrans" cxnId="{61B00F4C-388A-45E8-845F-678C3156709E}">
      <dgm:prSet/>
      <dgm:spPr/>
      <dgm:t>
        <a:bodyPr/>
        <a:lstStyle/>
        <a:p>
          <a:endParaRPr lang="nl-NL"/>
        </a:p>
      </dgm:t>
    </dgm:pt>
    <dgm:pt modelId="{B7AC9F3F-E419-40EC-8B26-3A188234BD66}">
      <dgm:prSet phldrT="[Tekst]"/>
      <dgm:spPr/>
      <dgm:t>
        <a:bodyPr/>
        <a:lstStyle/>
        <a:p>
          <a:r>
            <a:rPr lang="ru-RU" dirty="0" smtClean="0"/>
            <a:t>Инсеминация на следующий день или спустя несколько дней, недель.</a:t>
          </a:r>
          <a:endParaRPr lang="nl-NL" dirty="0"/>
        </a:p>
      </dgm:t>
    </dgm:pt>
    <dgm:pt modelId="{9029910E-810B-4331-A41D-2C265860E42C}" type="parTrans" cxnId="{7CCF6DF3-0FC4-46D7-BB7F-EF7FF59DE59F}">
      <dgm:prSet/>
      <dgm:spPr/>
      <dgm:t>
        <a:bodyPr/>
        <a:lstStyle/>
        <a:p>
          <a:endParaRPr lang="nl-NL"/>
        </a:p>
      </dgm:t>
    </dgm:pt>
    <dgm:pt modelId="{BCC3B558-6D28-4901-8BEC-1C885B2D110A}" type="sibTrans" cxnId="{7CCF6DF3-0FC4-46D7-BB7F-EF7FF59DE59F}">
      <dgm:prSet/>
      <dgm:spPr/>
      <dgm:t>
        <a:bodyPr/>
        <a:lstStyle/>
        <a:p>
          <a:endParaRPr lang="nl-NL"/>
        </a:p>
      </dgm:t>
    </dgm:pt>
    <dgm:pt modelId="{D7F64B0E-A6B1-4081-8325-FAB1518E7F6E}" type="pres">
      <dgm:prSet presAssocID="{D543A98C-550E-4206-8BE5-1C2A8893F3D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705090A-2032-4FAA-B605-F8FD255C7B9D}" type="pres">
      <dgm:prSet presAssocID="{2DA6E687-7540-43D1-BF88-AEE8099CE240}" presName="node" presStyleLbl="node1" presStyleIdx="0" presStyleCnt="5" custScaleX="21091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6F5E195-ACB6-424B-9241-D23B5C8AC1D3}" type="pres">
      <dgm:prSet presAssocID="{0E3CF580-595A-4C5E-B77F-06CEBBFE7343}" presName="sibTrans" presStyleCnt="0"/>
      <dgm:spPr/>
    </dgm:pt>
    <dgm:pt modelId="{76CE1469-2C8B-4AE1-B8F6-7C58A51D891F}" type="pres">
      <dgm:prSet presAssocID="{9C254439-8788-4BC7-809F-7D2BDC4CCD7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5E4D174-99A5-49F4-8F01-7757692F5F5D}" type="pres">
      <dgm:prSet presAssocID="{E77B8B3A-5599-4142-BFA0-9E1D7A78D8F8}" presName="sibTrans" presStyleCnt="0"/>
      <dgm:spPr/>
    </dgm:pt>
    <dgm:pt modelId="{563A518D-2BC6-4F84-8B85-9E5D3F2DDE19}" type="pres">
      <dgm:prSet presAssocID="{12D93689-B723-49F2-80DF-EFB917F5A25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5370A76-A12F-4D24-814E-644F3D5878CA}" type="pres">
      <dgm:prSet presAssocID="{869423A1-ED5A-4B52-8D7E-62672A9D9C76}" presName="sibTrans" presStyleCnt="0"/>
      <dgm:spPr/>
    </dgm:pt>
    <dgm:pt modelId="{62DC6FC8-DA6E-4BE1-B374-2FE69948E99E}" type="pres">
      <dgm:prSet presAssocID="{14FD77F4-B8CB-4103-99ED-798D85638A7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B697F9A-1131-488E-8BF8-A30D3B86C551}" type="pres">
      <dgm:prSet presAssocID="{8AC4E080-EF0B-4CE3-81F5-61BDEE9709D6}" presName="sibTrans" presStyleCnt="0"/>
      <dgm:spPr/>
    </dgm:pt>
    <dgm:pt modelId="{42100F42-9580-4A76-9D6F-04B355DB360F}" type="pres">
      <dgm:prSet presAssocID="{B7AC9F3F-E419-40EC-8B26-3A188234BD6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A5810536-1D38-4B76-ABA2-E62CAD7E8B5E}" type="presOf" srcId="{D543A98C-550E-4206-8BE5-1C2A8893F3D7}" destId="{D7F64B0E-A6B1-4081-8325-FAB1518E7F6E}" srcOrd="0" destOrd="0" presId="urn:microsoft.com/office/officeart/2005/8/layout/default"/>
    <dgm:cxn modelId="{A6FA1281-4CB1-4812-BCA1-DE14EFE1E143}" srcId="{D543A98C-550E-4206-8BE5-1C2A8893F3D7}" destId="{2DA6E687-7540-43D1-BF88-AEE8099CE240}" srcOrd="0" destOrd="0" parTransId="{42B4AF7F-7B0D-4255-AC1B-BFBA97502F26}" sibTransId="{0E3CF580-595A-4C5E-B77F-06CEBBFE7343}"/>
    <dgm:cxn modelId="{3C2D5799-6B99-457A-A947-7676EB56CD12}" type="presOf" srcId="{12D93689-B723-49F2-80DF-EFB917F5A251}" destId="{563A518D-2BC6-4F84-8B85-9E5D3F2DDE19}" srcOrd="0" destOrd="0" presId="urn:microsoft.com/office/officeart/2005/8/layout/default"/>
    <dgm:cxn modelId="{B16DB8B3-1CD4-4B11-A657-099F4ACE6068}" srcId="{D543A98C-550E-4206-8BE5-1C2A8893F3D7}" destId="{12D93689-B723-49F2-80DF-EFB917F5A251}" srcOrd="2" destOrd="0" parTransId="{70681B22-F712-4785-B8A5-BEA7E20EE80F}" sibTransId="{869423A1-ED5A-4B52-8D7E-62672A9D9C76}"/>
    <dgm:cxn modelId="{F25FFB74-9C0D-4871-A1F3-64FF27ED9920}" type="presOf" srcId="{2DA6E687-7540-43D1-BF88-AEE8099CE240}" destId="{0705090A-2032-4FAA-B605-F8FD255C7B9D}" srcOrd="0" destOrd="0" presId="urn:microsoft.com/office/officeart/2005/8/layout/default"/>
    <dgm:cxn modelId="{7CCF6DF3-0FC4-46D7-BB7F-EF7FF59DE59F}" srcId="{D543A98C-550E-4206-8BE5-1C2A8893F3D7}" destId="{B7AC9F3F-E419-40EC-8B26-3A188234BD66}" srcOrd="4" destOrd="0" parTransId="{9029910E-810B-4331-A41D-2C265860E42C}" sibTransId="{BCC3B558-6D28-4901-8BEC-1C885B2D110A}"/>
    <dgm:cxn modelId="{18B52E72-BFD1-48EC-9760-46E05855940D}" type="presOf" srcId="{9C254439-8788-4BC7-809F-7D2BDC4CCD7A}" destId="{76CE1469-2C8B-4AE1-B8F6-7C58A51D891F}" srcOrd="0" destOrd="0" presId="urn:microsoft.com/office/officeart/2005/8/layout/default"/>
    <dgm:cxn modelId="{61B00F4C-388A-45E8-845F-678C3156709E}" srcId="{D543A98C-550E-4206-8BE5-1C2A8893F3D7}" destId="{14FD77F4-B8CB-4103-99ED-798D85638A7E}" srcOrd="3" destOrd="0" parTransId="{E4B0417A-9174-45E3-9542-6B74D0F4451D}" sibTransId="{8AC4E080-EF0B-4CE3-81F5-61BDEE9709D6}"/>
    <dgm:cxn modelId="{66AF9784-421B-4F99-9F08-9BB9B8E29FE9}" type="presOf" srcId="{B7AC9F3F-E419-40EC-8B26-3A188234BD66}" destId="{42100F42-9580-4A76-9D6F-04B355DB360F}" srcOrd="0" destOrd="0" presId="urn:microsoft.com/office/officeart/2005/8/layout/default"/>
    <dgm:cxn modelId="{D889B89F-776C-425E-AA1B-2B8BE0588BC2}" srcId="{D543A98C-550E-4206-8BE5-1C2A8893F3D7}" destId="{9C254439-8788-4BC7-809F-7D2BDC4CCD7A}" srcOrd="1" destOrd="0" parTransId="{31C8DC8A-43E6-42D6-AB15-089249026BAC}" sibTransId="{E77B8B3A-5599-4142-BFA0-9E1D7A78D8F8}"/>
    <dgm:cxn modelId="{7FBA0382-9CF8-4A8F-9C56-9EE6ECFF297C}" type="presOf" srcId="{14FD77F4-B8CB-4103-99ED-798D85638A7E}" destId="{62DC6FC8-DA6E-4BE1-B374-2FE69948E99E}" srcOrd="0" destOrd="0" presId="urn:microsoft.com/office/officeart/2005/8/layout/default"/>
    <dgm:cxn modelId="{2799AD30-B133-4216-8BB2-9B34237644CA}" type="presParOf" srcId="{D7F64B0E-A6B1-4081-8325-FAB1518E7F6E}" destId="{0705090A-2032-4FAA-B605-F8FD255C7B9D}" srcOrd="0" destOrd="0" presId="urn:microsoft.com/office/officeart/2005/8/layout/default"/>
    <dgm:cxn modelId="{240CB9BA-63B3-423A-8CDA-3BF05A013A73}" type="presParOf" srcId="{D7F64B0E-A6B1-4081-8325-FAB1518E7F6E}" destId="{A6F5E195-ACB6-424B-9241-D23B5C8AC1D3}" srcOrd="1" destOrd="0" presId="urn:microsoft.com/office/officeart/2005/8/layout/default"/>
    <dgm:cxn modelId="{91A9F7D2-FF30-4E9D-AFB4-6C3E199FEE4A}" type="presParOf" srcId="{D7F64B0E-A6B1-4081-8325-FAB1518E7F6E}" destId="{76CE1469-2C8B-4AE1-B8F6-7C58A51D891F}" srcOrd="2" destOrd="0" presId="urn:microsoft.com/office/officeart/2005/8/layout/default"/>
    <dgm:cxn modelId="{8184B09C-4EB4-45B2-820F-233AFED67E69}" type="presParOf" srcId="{D7F64B0E-A6B1-4081-8325-FAB1518E7F6E}" destId="{95E4D174-99A5-49F4-8F01-7757692F5F5D}" srcOrd="3" destOrd="0" presId="urn:microsoft.com/office/officeart/2005/8/layout/default"/>
    <dgm:cxn modelId="{A270F74C-400C-4076-B446-0A03E6A5D216}" type="presParOf" srcId="{D7F64B0E-A6B1-4081-8325-FAB1518E7F6E}" destId="{563A518D-2BC6-4F84-8B85-9E5D3F2DDE19}" srcOrd="4" destOrd="0" presId="urn:microsoft.com/office/officeart/2005/8/layout/default"/>
    <dgm:cxn modelId="{D70BB4BF-42E5-4F0E-9F16-42908E8359F9}" type="presParOf" srcId="{D7F64B0E-A6B1-4081-8325-FAB1518E7F6E}" destId="{65370A76-A12F-4D24-814E-644F3D5878CA}" srcOrd="5" destOrd="0" presId="urn:microsoft.com/office/officeart/2005/8/layout/default"/>
    <dgm:cxn modelId="{08697FE3-4196-4D5F-A0EB-92E01B04FB34}" type="presParOf" srcId="{D7F64B0E-A6B1-4081-8325-FAB1518E7F6E}" destId="{62DC6FC8-DA6E-4BE1-B374-2FE69948E99E}" srcOrd="6" destOrd="0" presId="urn:microsoft.com/office/officeart/2005/8/layout/default"/>
    <dgm:cxn modelId="{67DA1A62-3760-4B63-8554-C68A5837A0FC}" type="presParOf" srcId="{D7F64B0E-A6B1-4081-8325-FAB1518E7F6E}" destId="{BB697F9A-1131-488E-8BF8-A30D3B86C551}" srcOrd="7" destOrd="0" presId="urn:microsoft.com/office/officeart/2005/8/layout/default"/>
    <dgm:cxn modelId="{B0655F2D-8E47-4664-9CAA-0059B7E8D0BA}" type="presParOf" srcId="{D7F64B0E-A6B1-4081-8325-FAB1518E7F6E}" destId="{42100F42-9580-4A76-9D6F-04B355DB360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03D77F-42EB-43F1-AC64-14964AB79F93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0B2C50D-E719-4FB9-9D42-170438BFAE51}">
      <dgm:prSet phldrT="[Tekst]"/>
      <dgm:spPr/>
      <dgm:t>
        <a:bodyPr/>
        <a:lstStyle/>
        <a:p>
          <a:r>
            <a:rPr lang="ru-RU" dirty="0" smtClean="0">
              <a:solidFill>
                <a:srgbClr val="00B050"/>
              </a:solidFill>
            </a:rPr>
            <a:t>Миграция сперматозоидов в сперматеку</a:t>
          </a:r>
          <a:endParaRPr lang="nl-NL" dirty="0">
            <a:solidFill>
              <a:srgbClr val="00B050"/>
            </a:solidFill>
          </a:endParaRPr>
        </a:p>
      </dgm:t>
    </dgm:pt>
    <dgm:pt modelId="{A78CBE0A-455E-47E6-9423-EB798B920633}" type="parTrans" cxnId="{B8C6DCF7-7545-45A5-84DA-B7E9E9558114}">
      <dgm:prSet/>
      <dgm:spPr/>
      <dgm:t>
        <a:bodyPr/>
        <a:lstStyle/>
        <a:p>
          <a:endParaRPr lang="nl-NL"/>
        </a:p>
      </dgm:t>
    </dgm:pt>
    <dgm:pt modelId="{03258F69-89CC-4991-A454-075BEC375F25}" type="sibTrans" cxnId="{B8C6DCF7-7545-45A5-84DA-B7E9E9558114}">
      <dgm:prSet/>
      <dgm:spPr/>
      <dgm:t>
        <a:bodyPr/>
        <a:lstStyle/>
        <a:p>
          <a:endParaRPr lang="nl-NL"/>
        </a:p>
      </dgm:t>
    </dgm:pt>
    <dgm:pt modelId="{AFDDECA5-743F-4142-B4B2-0BA84E47960C}">
      <dgm:prSet phldrT="[Tekst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Очищение </a:t>
          </a:r>
          <a:r>
            <a:rPr lang="ru-RU" dirty="0" err="1" smtClean="0">
              <a:solidFill>
                <a:srgbClr val="FF0000"/>
              </a:solidFill>
            </a:rPr>
            <a:t>спермапроводящих</a:t>
          </a:r>
          <a:r>
            <a:rPr lang="ru-RU" dirty="0" smtClean="0">
              <a:solidFill>
                <a:srgbClr val="FF0000"/>
              </a:solidFill>
            </a:rPr>
            <a:t> путей.</a:t>
          </a:r>
          <a:endParaRPr lang="nl-NL" dirty="0">
            <a:solidFill>
              <a:srgbClr val="FF0000"/>
            </a:solidFill>
          </a:endParaRPr>
        </a:p>
      </dgm:t>
    </dgm:pt>
    <dgm:pt modelId="{662D80DE-838C-4942-93F2-A0CA104ABACD}" type="parTrans" cxnId="{FABA89D6-4FC6-46A7-8401-0E01D6522958}">
      <dgm:prSet/>
      <dgm:spPr/>
      <dgm:t>
        <a:bodyPr/>
        <a:lstStyle/>
        <a:p>
          <a:endParaRPr lang="nl-NL"/>
        </a:p>
      </dgm:t>
    </dgm:pt>
    <dgm:pt modelId="{F7971D34-C4C5-4D2A-B040-18CFF3749BD6}" type="sibTrans" cxnId="{FABA89D6-4FC6-46A7-8401-0E01D6522958}">
      <dgm:prSet/>
      <dgm:spPr/>
      <dgm:t>
        <a:bodyPr/>
        <a:lstStyle/>
        <a:p>
          <a:endParaRPr lang="nl-NL"/>
        </a:p>
      </dgm:t>
    </dgm:pt>
    <dgm:pt modelId="{16193153-2046-4C32-8F41-F27A576AC12C}" type="pres">
      <dgm:prSet presAssocID="{9703D77F-42EB-43F1-AC64-14964AB79F9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D02DF8FF-EDA9-481C-96CF-FCCA18EDF6EA}" type="pres">
      <dgm:prSet presAssocID="{60B2C50D-E719-4FB9-9D42-170438BFAE51}" presName="upArrow" presStyleLbl="node1" presStyleIdx="0" presStyleCnt="2" custScaleY="70469" custLinFactNeighborX="-7742" custLinFactNeighborY="45105"/>
      <dgm:spPr>
        <a:ln>
          <a:solidFill>
            <a:srgbClr val="FF0000"/>
          </a:solidFill>
        </a:ln>
      </dgm:spPr>
      <dgm:t>
        <a:bodyPr/>
        <a:lstStyle/>
        <a:p>
          <a:endParaRPr lang="nl-BE"/>
        </a:p>
      </dgm:t>
    </dgm:pt>
    <dgm:pt modelId="{8AAC76B1-0458-4173-9BA8-D01A8CAB1C02}" type="pres">
      <dgm:prSet presAssocID="{60B2C50D-E719-4FB9-9D42-170438BFAE51}" presName="upArrowText" presStyleLbl="revTx" presStyleIdx="0" presStyleCnt="2" custScaleY="55704" custLinFactNeighborX="4383" custLinFactNeighborY="47988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87D5BCF-56CC-44C3-AA93-BD5F3CD8D23C}" type="pres">
      <dgm:prSet presAssocID="{AFDDECA5-743F-4142-B4B2-0BA84E47960C}" presName="downArrow" presStyleLbl="node1" presStyleIdx="1" presStyleCnt="2"/>
      <dgm:spPr>
        <a:solidFill>
          <a:srgbClr val="FF0000"/>
        </a:solidFill>
        <a:ln>
          <a:solidFill>
            <a:srgbClr val="00B050"/>
          </a:solidFill>
        </a:ln>
      </dgm:spPr>
      <dgm:t>
        <a:bodyPr/>
        <a:lstStyle/>
        <a:p>
          <a:endParaRPr lang="nl-BE"/>
        </a:p>
      </dgm:t>
    </dgm:pt>
    <dgm:pt modelId="{6BC04769-1E86-447E-8A08-CB0EF90DE03B}" type="pres">
      <dgm:prSet presAssocID="{AFDDECA5-743F-4142-B4B2-0BA84E47960C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F79A261D-B175-40B3-AF3F-2D56F08A08A0}" type="presOf" srcId="{60B2C50D-E719-4FB9-9D42-170438BFAE51}" destId="{8AAC76B1-0458-4173-9BA8-D01A8CAB1C02}" srcOrd="0" destOrd="0" presId="urn:microsoft.com/office/officeart/2005/8/layout/arrow4"/>
    <dgm:cxn modelId="{3FFA4F12-5929-47FE-B9C1-0A385391448F}" type="presOf" srcId="{9703D77F-42EB-43F1-AC64-14964AB79F93}" destId="{16193153-2046-4C32-8F41-F27A576AC12C}" srcOrd="0" destOrd="0" presId="urn:microsoft.com/office/officeart/2005/8/layout/arrow4"/>
    <dgm:cxn modelId="{82421387-C260-4915-B5A9-63A42A08673E}" type="presOf" srcId="{AFDDECA5-743F-4142-B4B2-0BA84E47960C}" destId="{6BC04769-1E86-447E-8A08-CB0EF90DE03B}" srcOrd="0" destOrd="0" presId="urn:microsoft.com/office/officeart/2005/8/layout/arrow4"/>
    <dgm:cxn modelId="{FABA89D6-4FC6-46A7-8401-0E01D6522958}" srcId="{9703D77F-42EB-43F1-AC64-14964AB79F93}" destId="{AFDDECA5-743F-4142-B4B2-0BA84E47960C}" srcOrd="1" destOrd="0" parTransId="{662D80DE-838C-4942-93F2-A0CA104ABACD}" sibTransId="{F7971D34-C4C5-4D2A-B040-18CFF3749BD6}"/>
    <dgm:cxn modelId="{B8C6DCF7-7545-45A5-84DA-B7E9E9558114}" srcId="{9703D77F-42EB-43F1-AC64-14964AB79F93}" destId="{60B2C50D-E719-4FB9-9D42-170438BFAE51}" srcOrd="0" destOrd="0" parTransId="{A78CBE0A-455E-47E6-9423-EB798B920633}" sibTransId="{03258F69-89CC-4991-A454-075BEC375F25}"/>
    <dgm:cxn modelId="{CD4838EC-27FF-4981-97AA-BC60B2BB8917}" type="presParOf" srcId="{16193153-2046-4C32-8F41-F27A576AC12C}" destId="{D02DF8FF-EDA9-481C-96CF-FCCA18EDF6EA}" srcOrd="0" destOrd="0" presId="urn:microsoft.com/office/officeart/2005/8/layout/arrow4"/>
    <dgm:cxn modelId="{41CF107D-95E0-423C-A714-504B00A1A47F}" type="presParOf" srcId="{16193153-2046-4C32-8F41-F27A576AC12C}" destId="{8AAC76B1-0458-4173-9BA8-D01A8CAB1C02}" srcOrd="1" destOrd="0" presId="urn:microsoft.com/office/officeart/2005/8/layout/arrow4"/>
    <dgm:cxn modelId="{98584FF4-66B3-477B-9EA4-8255FFA524B6}" type="presParOf" srcId="{16193153-2046-4C32-8F41-F27A576AC12C}" destId="{C87D5BCF-56CC-44C3-AA93-BD5F3CD8D23C}" srcOrd="2" destOrd="0" presId="urn:microsoft.com/office/officeart/2005/8/layout/arrow4"/>
    <dgm:cxn modelId="{89F4B1FD-D35D-44F8-93D7-0799A565560B}" type="presParOf" srcId="{16193153-2046-4C32-8F41-F27A576AC12C}" destId="{6BC04769-1E86-447E-8A08-CB0EF90DE03B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84C41-F118-4350-8638-4A6C6859641E}" type="datetimeFigureOut">
              <a:rPr lang="nl-NL"/>
              <a:t>4-4-2013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F1E8B-819C-4A5F-ABE2-BC7DE287A85E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787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F1E8B-819C-4A5F-ABE2-BC7DE287A85E}" type="slidenum">
              <a:rPr lang="nl-NL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055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F1E8B-819C-4A5F-ABE2-BC7DE287A85E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62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6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75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3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53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6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3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68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43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2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3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44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8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7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95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99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D636C07-7E76-46D3-B86B-6AF7C60E533E}" type="datetimeFigureOut">
              <a:rPr lang="nl-NL" smtClean="0"/>
              <a:pPr/>
              <a:t>4-4-2013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9096D49-DAE3-40DE-93E0-41688E0A501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616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000"/>
          </a:fgClr>
          <a:bgClr>
            <a:srgbClr val="FF0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Искус</a:t>
            </a:r>
            <a:r>
              <a:rPr lang="en-US" dirty="0" smtClean="0"/>
              <a:t>c</a:t>
            </a:r>
            <a:r>
              <a:rPr lang="ru-RU" dirty="0" err="1" smtClean="0"/>
              <a:t>твенная</a:t>
            </a:r>
            <a:r>
              <a:rPr lang="ru-RU" dirty="0" smtClean="0"/>
              <a:t> инсеминация маток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Коротко о главном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Стерилизация в скороварке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9784" y="2490787"/>
            <a:ext cx="2675816" cy="344487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613397"/>
            <a:ext cx="3704456" cy="31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7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537" y="2852936"/>
            <a:ext cx="2972215" cy="2429214"/>
          </a:xfrm>
        </p:spPr>
      </p:pic>
      <p:sp>
        <p:nvSpPr>
          <p:cNvPr id="5" name="Tekstvak 4"/>
          <p:cNvSpPr txBox="1"/>
          <p:nvPr/>
        </p:nvSpPr>
        <p:spPr>
          <a:xfrm>
            <a:off x="2033504" y="1148551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Неправильно</a:t>
            </a:r>
            <a:r>
              <a:rPr lang="ru-RU" dirty="0" smtClean="0">
                <a:solidFill>
                  <a:srgbClr val="FF0000"/>
                </a:solidFill>
              </a:rPr>
              <a:t>!!!!!! Нет  свободного доступа пара!!!!!!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57455"/>
            <a:ext cx="3419952" cy="315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Стерилизация в скороварке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2191491"/>
            <a:ext cx="4150451" cy="344487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204864"/>
            <a:ext cx="383911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0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асептика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После стерилизации все </a:t>
            </a:r>
            <a:r>
              <a:rPr lang="ru-RU" dirty="0" err="1" smtClean="0"/>
              <a:t>капиляры</a:t>
            </a:r>
            <a:r>
              <a:rPr lang="ru-RU" dirty="0" smtClean="0"/>
              <a:t>  хранятся в растворе спирта( не менее 70 процентов),  а лучше спирт-эфирная смесь( 3-1)</a:t>
            </a:r>
          </a:p>
          <a:p>
            <a:r>
              <a:rPr lang="ru-RU" dirty="0" smtClean="0"/>
              <a:t>Перед употреблением капилляры промыть дистиллированной водой и эфиром( спирт-эфиром). Если нет эфира-- дистиллированной водой и разбавителем спермы.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спирт не должен контактировать со спермой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33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асептика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Все стеклянные принадлежности( колбы. чашки , пипетки </a:t>
            </a:r>
            <a:r>
              <a:rPr lang="ru-RU" dirty="0" err="1" smtClean="0"/>
              <a:t>итд</a:t>
            </a:r>
            <a:endParaRPr lang="ru-RU" dirty="0" smtClean="0"/>
          </a:p>
          <a:p>
            <a:r>
              <a:rPr lang="ru-RU" dirty="0" smtClean="0"/>
              <a:t>Все крючки, пинцеты , кисточки </a:t>
            </a:r>
            <a:r>
              <a:rPr lang="ru-RU" dirty="0" err="1" smtClean="0"/>
              <a:t>итд</a:t>
            </a:r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Все это хранится  после стерилизации упакованным в стерильной упаковке и открывается </a:t>
            </a:r>
            <a:r>
              <a:rPr lang="ru-RU" b="1" u="sng" dirty="0" smtClean="0">
                <a:solidFill>
                  <a:srgbClr val="FF0000"/>
                </a:solidFill>
              </a:rPr>
              <a:t>только </a:t>
            </a:r>
            <a:r>
              <a:rPr lang="ru-RU" dirty="0" smtClean="0">
                <a:solidFill>
                  <a:srgbClr val="FF0000"/>
                </a:solidFill>
              </a:rPr>
              <a:t>перед </a:t>
            </a:r>
            <a:r>
              <a:rPr lang="ru-RU" dirty="0" err="1" smtClean="0">
                <a:solidFill>
                  <a:srgbClr val="FF0000"/>
                </a:solidFill>
              </a:rPr>
              <a:t>инсеминацией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асептика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Все  части станка, Подсветки, Рабочую поверхность стола потирают салфеткой( тампоном) со спиртом.( допустимо хлоргексидин, перекись водорода)</a:t>
            </a:r>
          </a:p>
          <a:p>
            <a:r>
              <a:rPr lang="ru-RU" dirty="0" smtClean="0"/>
              <a:t>Воздух обеззараживается УВ –лампой( при применении бактерицидных ламп в помещении находиться нельзя!!!)</a:t>
            </a:r>
          </a:p>
          <a:p>
            <a:r>
              <a:rPr lang="ru-RU" dirty="0" smtClean="0"/>
              <a:t>Рабочая зона стола должна быть покрыта стерильной салфеткой( допустимо чистый лист бумаги. А лучше салфетки-полотенца) можно кафельная( </a:t>
            </a:r>
            <a:r>
              <a:rPr lang="ru-RU" dirty="0" smtClean="0">
                <a:solidFill>
                  <a:schemeClr val="tx1"/>
                </a:solidFill>
              </a:rPr>
              <a:t>стеклянная</a:t>
            </a:r>
            <a:r>
              <a:rPr lang="ru-RU" dirty="0" smtClean="0"/>
              <a:t>) плитка. Разлить слой спирта и поджечь. (Рядом иметь влажное полотенце!!!!) таким образом идет создание стерильных поверхностей с помощью горящего спирта.( стекло. </a:t>
            </a:r>
            <a:r>
              <a:rPr lang="ru-RU" dirty="0"/>
              <a:t>к</a:t>
            </a:r>
            <a:r>
              <a:rPr lang="ru-RU" dirty="0" smtClean="0"/>
              <a:t>ерамика, метал(перевернутая крышка стерилизатора.)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19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Асептика</a:t>
            </a:r>
            <a:br>
              <a:rPr lang="ru-RU" dirty="0" smtClean="0"/>
            </a:br>
            <a:r>
              <a:rPr lang="ru-RU" u="sng" dirty="0" smtClean="0">
                <a:solidFill>
                  <a:srgbClr val="FF0000"/>
                </a:solidFill>
              </a:rPr>
              <a:t>текущая обработка</a:t>
            </a:r>
            <a:endParaRPr lang="nl-NL" u="sng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После каждой </a:t>
            </a:r>
            <a:r>
              <a:rPr lang="ru-RU" dirty="0" err="1" smtClean="0"/>
              <a:t>инсеминации</a:t>
            </a:r>
            <a:r>
              <a:rPr lang="ru-RU" dirty="0" smtClean="0"/>
              <a:t> крючки обрабатываются спиртовым раствором  или разбавителем с антибиотиком.</a:t>
            </a:r>
          </a:p>
          <a:p>
            <a:r>
              <a:rPr lang="ru-RU" dirty="0" smtClean="0"/>
              <a:t>Канюля </a:t>
            </a:r>
            <a:r>
              <a:rPr lang="ru-RU" dirty="0" err="1" smtClean="0"/>
              <a:t>маткодержатель</a:t>
            </a:r>
            <a:r>
              <a:rPr lang="ru-RU" dirty="0" smtClean="0"/>
              <a:t> обязательно протирается чистой салфеткой или тампоном.</a:t>
            </a:r>
          </a:p>
          <a:p>
            <a:r>
              <a:rPr lang="ru-RU" dirty="0" smtClean="0"/>
              <a:t>Кончик капилляра после каждой </a:t>
            </a:r>
            <a:r>
              <a:rPr lang="ru-RU" dirty="0" err="1" smtClean="0"/>
              <a:t>инсеминации</a:t>
            </a:r>
            <a:r>
              <a:rPr lang="ru-RU" dirty="0" smtClean="0"/>
              <a:t> протирается( очищается) тампоном смоченным разбавителем с антибиотиком.</a:t>
            </a:r>
          </a:p>
          <a:p>
            <a:r>
              <a:rPr lang="ru-RU" dirty="0" smtClean="0"/>
              <a:t>Если есть остатки экскрементов то канюля-маткодержатель, крючки подлежат замене. </a:t>
            </a:r>
          </a:p>
          <a:p>
            <a:r>
              <a:rPr lang="ru-RU" dirty="0" smtClean="0"/>
              <a:t>При сильном загрязнении мукусом  допустима механическая очистка обработка дистилированной водой( разбавителем с </a:t>
            </a:r>
            <a:r>
              <a:rPr lang="ru-RU" dirty="0"/>
              <a:t>антибиотиком</a:t>
            </a:r>
            <a:r>
              <a:rPr lang="ru-RU" dirty="0" smtClean="0"/>
              <a:t>) и протирка спиртом. Тоже самое делаем и с капилляром( кончиком).</a:t>
            </a:r>
          </a:p>
        </p:txBody>
      </p:sp>
    </p:spTree>
    <p:extLst>
      <p:ext uri="{BB962C8B-B14F-4D97-AF65-F5344CB8AC3E}">
        <p14:creationId xmlns:p14="http://schemas.microsoft.com/office/powerpoint/2010/main" val="3071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асептика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При работе с нуклеусом, клеточкой </a:t>
            </a:r>
            <a:r>
              <a:rPr lang="ru-RU" dirty="0" err="1" smtClean="0"/>
              <a:t>итд</a:t>
            </a:r>
            <a:r>
              <a:rPr lang="ru-RU" dirty="0" smtClean="0"/>
              <a:t>( контакте с пчелами)—руки моются обязательно и протираются спиртом!!!!!</a:t>
            </a:r>
          </a:p>
          <a:p>
            <a:r>
              <a:rPr lang="ru-RU" dirty="0" smtClean="0"/>
              <a:t>исключается нахождение пчел на рабочем столе( нуклеусы, клеточки</a:t>
            </a:r>
            <a:r>
              <a:rPr lang="ru-RU" dirty="0"/>
              <a:t>,</a:t>
            </a:r>
            <a:r>
              <a:rPr lang="ru-RU" dirty="0" smtClean="0"/>
              <a:t> Залетающие пчелы)</a:t>
            </a:r>
          </a:p>
          <a:p>
            <a:r>
              <a:rPr lang="ru-RU" dirty="0" smtClean="0"/>
              <a:t>Если они находятся в рабочей зоне-- то должны быть в пластиковом ящике с крышкой( достаточно </a:t>
            </a:r>
            <a:r>
              <a:rPr lang="ru-RU" dirty="0"/>
              <a:t>большом </a:t>
            </a:r>
            <a:r>
              <a:rPr lang="ru-RU" dirty="0" smtClean="0"/>
              <a:t>чтобы не запарить)</a:t>
            </a:r>
          </a:p>
          <a:p>
            <a:r>
              <a:rPr lang="ru-RU" dirty="0" smtClean="0"/>
              <a:t> руки перед </a:t>
            </a:r>
            <a:r>
              <a:rPr lang="ru-RU" dirty="0" err="1" smtClean="0"/>
              <a:t>инсеминацией</a:t>
            </a:r>
            <a:r>
              <a:rPr lang="ru-RU" dirty="0" smtClean="0"/>
              <a:t> помыть с мылом и обработать спиртом. </a:t>
            </a:r>
          </a:p>
          <a:p>
            <a:r>
              <a:rPr lang="ru-RU" dirty="0" smtClean="0"/>
              <a:t>после контакта с хитиновым покровом матки( подрезка крыла, Нанесение метки итд—лучше всего обработать руки спиртом.</a:t>
            </a:r>
          </a:p>
          <a:p>
            <a:r>
              <a:rPr lang="ru-RU" dirty="0" smtClean="0"/>
              <a:t>Перед снятием крючков с матки  можно давать маленькую капельку разбавителя с антибиотиком в камеру жала</a:t>
            </a:r>
          </a:p>
          <a:p>
            <a:r>
              <a:rPr lang="ru-RU" dirty="0" smtClean="0"/>
              <a:t>При приготовлении , дозировании </a:t>
            </a:r>
            <a:r>
              <a:rPr lang="ru-RU" dirty="0" err="1" smtClean="0"/>
              <a:t>итд</a:t>
            </a:r>
            <a:r>
              <a:rPr lang="ru-RU" dirty="0" smtClean="0"/>
              <a:t> рабочих растворов желательно применение бактериальных фильтров. В ином случае допустимо применение свежеприготовленных стерильных растворов не более чем 3 суток после приготовления.</a:t>
            </a:r>
          </a:p>
        </p:txBody>
      </p:sp>
    </p:spTree>
    <p:extLst>
      <p:ext uri="{BB962C8B-B14F-4D97-AF65-F5344CB8AC3E}">
        <p14:creationId xmlns:p14="http://schemas.microsoft.com/office/powerpoint/2010/main" val="23596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19672" y="1700808"/>
            <a:ext cx="6174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          </a:t>
            </a:r>
            <a:r>
              <a:rPr lang="ru-RU" sz="3200" b="1" dirty="0" smtClean="0">
                <a:solidFill>
                  <a:srgbClr val="FF0000"/>
                </a:solidFill>
              </a:rPr>
              <a:t>При </a:t>
            </a:r>
            <a:r>
              <a:rPr lang="ru-RU" sz="3200" b="1" dirty="0">
                <a:solidFill>
                  <a:srgbClr val="FF0000"/>
                </a:solidFill>
              </a:rPr>
              <a:t>наборе спермы категорически выбраковывать трутней сперма которых при инверсии соприкоснулась с вашими руками или хитиновым покровом!!!</a:t>
            </a:r>
          </a:p>
        </p:txBody>
      </p:sp>
    </p:spTree>
    <p:extLst>
      <p:ext uri="{BB962C8B-B14F-4D97-AF65-F5344CB8AC3E}">
        <p14:creationId xmlns:p14="http://schemas.microsoft.com/office/powerpoint/2010/main" val="21550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Асептика . Маленькая хитрость….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/>
              <a:t>Если вы не уверены в стерильности раствора. Капилляра </a:t>
            </a:r>
            <a:r>
              <a:rPr lang="ru-RU" i="1" dirty="0" err="1" smtClean="0"/>
              <a:t>итд</a:t>
            </a:r>
            <a:r>
              <a:rPr lang="ru-RU" i="1" dirty="0" smtClean="0"/>
              <a:t>……а делать надо.</a:t>
            </a:r>
          </a:p>
          <a:p>
            <a:pPr marL="0" indent="0">
              <a:buNone/>
            </a:pPr>
            <a:r>
              <a:rPr lang="ru-RU" i="1" dirty="0" smtClean="0"/>
              <a:t>Используйте простую воду из-под крана. но в капилляре делайте двойной пузырек….то есть вода, пузырёк воздуха, затем сперма о одного трутня. Затем опять пузырек воздуха и затем вся рабочая сперма.</a:t>
            </a:r>
          </a:p>
        </p:txBody>
      </p:sp>
    </p:spTree>
    <p:extLst>
      <p:ext uri="{BB962C8B-B14F-4D97-AF65-F5344CB8AC3E}">
        <p14:creationId xmlns:p14="http://schemas.microsoft.com/office/powerpoint/2010/main" val="25215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Причины смертности маток</a:t>
            </a:r>
            <a:endParaRPr lang="nl-NL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261535"/>
              </p:ext>
            </p:extLst>
          </p:nvPr>
        </p:nvGraphicFramePr>
        <p:xfrm>
          <a:off x="1176338" y="2490788"/>
          <a:ext cx="6799262" cy="344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17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3B6787-9827-4017-AD33-85045DC40A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7C3B6787-9827-4017-AD33-85045DC40A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7C3B6787-9827-4017-AD33-85045DC40A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7C3B6787-9827-4017-AD33-85045DC40A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4C2667-4DAC-4C9C-800F-917DA63640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174C2667-4DAC-4C9C-800F-917DA63640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174C2667-4DAC-4C9C-800F-917DA63640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174C2667-4DAC-4C9C-800F-917DA63640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DC02D7-2737-4F6B-AD90-4B89ECB420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99DC02D7-2737-4F6B-AD90-4B89ECB420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99DC02D7-2737-4F6B-AD90-4B89ECB420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99DC02D7-2737-4F6B-AD90-4B89ECB420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81CBCC-E24C-43FE-9446-1D0075088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FF81CBCC-E24C-43FE-9446-1D0075088E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FF81CBCC-E24C-43FE-9446-1D0075088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FF81CBCC-E24C-43FE-9446-1D0075088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Температура после инсеминации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Критичны первые два часа . В это время температура должна быть в пределах 30-35 градусов!!</a:t>
            </a:r>
          </a:p>
          <a:p>
            <a:r>
              <a:rPr lang="ru-RU" sz="4300" b="1" dirty="0" smtClean="0">
                <a:solidFill>
                  <a:srgbClr val="FF0000"/>
                </a:solidFill>
              </a:rPr>
              <a:t>Оптимум-34,5 градуса</a:t>
            </a:r>
            <a:r>
              <a:rPr lang="ru-RU" sz="4300" dirty="0" smtClean="0"/>
              <a:t>.</a:t>
            </a:r>
          </a:p>
          <a:p>
            <a:r>
              <a:rPr lang="ru-RU" dirty="0" smtClean="0"/>
              <a:t>Недопустимо хранение маток в клеточках без пчел сопроводительниц или с недостаточным количеством пчел сопроводительниц на рабочем столе( в холодной зоне) </a:t>
            </a:r>
          </a:p>
          <a:p>
            <a:r>
              <a:rPr lang="ru-RU" b="1" dirty="0" smtClean="0"/>
              <a:t> первые два часа транспортировка маток запрещена!!!!!!</a:t>
            </a:r>
          </a:p>
          <a:p>
            <a:r>
              <a:rPr lang="ru-RU" dirty="0" smtClean="0"/>
              <a:t>Матка должна быть помещена на два часа в инкубатор или в нуклеус тотчас же после </a:t>
            </a:r>
            <a:r>
              <a:rPr lang="ru-RU" dirty="0" err="1" smtClean="0"/>
              <a:t>инсеминации</a:t>
            </a:r>
            <a:r>
              <a:rPr lang="ru-RU" dirty="0" smtClean="0"/>
              <a:t>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810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Влияние температурного режима.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Следующие двое суток.—также обязательно нахождение матки при температурах около 34 градусов. Это может быть инкубатор, сильный нуклеус,</a:t>
            </a:r>
            <a:r>
              <a:rPr lang="en-US" dirty="0" smtClean="0"/>
              <a:t> </a:t>
            </a:r>
            <a:r>
              <a:rPr lang="ru-RU" dirty="0" smtClean="0"/>
              <a:t>банк маток </a:t>
            </a:r>
            <a:r>
              <a:rPr lang="ru-RU" dirty="0" err="1" smtClean="0"/>
              <a:t>итд</a:t>
            </a:r>
            <a:r>
              <a:rPr lang="ru-RU" dirty="0" smtClean="0"/>
              <a:t> ). Транспортировка нежелательна. Допустима транспортировка на небольшие расстояния ,но с соблюдением температурного режима </a:t>
            </a:r>
          </a:p>
          <a:p>
            <a:r>
              <a:rPr lang="ru-RU" dirty="0" smtClean="0"/>
              <a:t>Последующее  дни---температура не столь критична но при пониженных температурах ( слабые нуклеусы., плохо изолированные нуклеусы и холодные ночевки </a:t>
            </a:r>
            <a:r>
              <a:rPr lang="ru-RU" dirty="0" err="1" smtClean="0"/>
              <a:t>итд</a:t>
            </a:r>
            <a:r>
              <a:rPr lang="ru-RU" dirty="0" smtClean="0"/>
              <a:t>) матка начинает сеять гораздо позже.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95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63688" y="1844824"/>
            <a:ext cx="5814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Переохлаждение маток ниже </a:t>
            </a:r>
            <a:r>
              <a:rPr lang="ru-RU" sz="3200" b="1" dirty="0" smtClean="0">
                <a:solidFill>
                  <a:srgbClr val="FF0000"/>
                </a:solidFill>
              </a:rPr>
              <a:t>27(?) </a:t>
            </a:r>
            <a:r>
              <a:rPr lang="ru-RU" sz="3200" b="1" dirty="0">
                <a:solidFill>
                  <a:srgbClr val="FF0000"/>
                </a:solidFill>
              </a:rPr>
              <a:t>градусов или их перегрев  выше </a:t>
            </a:r>
            <a:r>
              <a:rPr lang="ru-RU" sz="3200" b="1" dirty="0" smtClean="0">
                <a:solidFill>
                  <a:srgbClr val="FF0000"/>
                </a:solidFill>
              </a:rPr>
              <a:t>40 </a:t>
            </a:r>
            <a:r>
              <a:rPr lang="ru-RU" sz="3200" b="1" dirty="0">
                <a:solidFill>
                  <a:srgbClr val="FF0000"/>
                </a:solidFill>
              </a:rPr>
              <a:t>градусов даже краткосрочно ведет к </a:t>
            </a:r>
            <a:r>
              <a:rPr lang="ru-RU" sz="3200" b="1" dirty="0" smtClean="0">
                <a:solidFill>
                  <a:srgbClr val="FF0000"/>
                </a:solidFill>
              </a:rPr>
              <a:t>            не плодности </a:t>
            </a:r>
            <a:r>
              <a:rPr lang="ru-RU" sz="3200" b="1" dirty="0">
                <a:solidFill>
                  <a:srgbClr val="FF0000"/>
                </a:solidFill>
              </a:rPr>
              <a:t>или гибели матки..</a:t>
            </a:r>
            <a:endParaRPr lang="nl-NL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7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Наличие пчел-сопроводительниц до и после инсеминации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До </a:t>
            </a:r>
            <a:r>
              <a:rPr lang="ru-RU" dirty="0" err="1" smtClean="0"/>
              <a:t>инсеминации</a:t>
            </a:r>
            <a:r>
              <a:rPr lang="ru-RU" dirty="0" smtClean="0"/>
              <a:t> –не критично. То есть нет достоверных отличий в качестве маток с пчелами сопроводительницам и без них.</a:t>
            </a:r>
          </a:p>
          <a:p>
            <a:r>
              <a:rPr lang="ru-RU" dirty="0" smtClean="0"/>
              <a:t>После инсеминации---при применении малых доз( 1-2 мк) не принципиально.</a:t>
            </a:r>
          </a:p>
          <a:p>
            <a:r>
              <a:rPr lang="ru-RU" dirty="0" smtClean="0"/>
              <a:t>При применении больших доз(4-8-10мк) строго обязательно!!! Минимальное расчётное количество сопровождающих пчел—50( на практике удваивают—100). Но это возможно только в инкубаторах и внутри банка маток). наилучшие результаты—250 пчел в инкубаторе при температуре 34,5.</a:t>
            </a:r>
          </a:p>
          <a:p>
            <a:r>
              <a:rPr lang="ru-RU" dirty="0" smtClean="0"/>
              <a:t> Без подогрева , при комнатной температуре( самостоятельный хорошо изолированный микронуклеус на две-три </a:t>
            </a:r>
            <a:r>
              <a:rPr lang="ru-RU" dirty="0" err="1" smtClean="0"/>
              <a:t>минирамки</a:t>
            </a:r>
            <a:r>
              <a:rPr lang="ru-RU" dirty="0" smtClean="0"/>
              <a:t>-- не менее 350 пчел-сопроводительниц</a:t>
            </a:r>
          </a:p>
          <a:p>
            <a:r>
              <a:rPr lang="ru-RU" dirty="0" smtClean="0"/>
              <a:t>в варианте </a:t>
            </a:r>
            <a:r>
              <a:rPr lang="ru-RU" dirty="0" err="1" smtClean="0"/>
              <a:t>однорамочного</a:t>
            </a:r>
            <a:r>
              <a:rPr lang="ru-RU" dirty="0" smtClean="0"/>
              <a:t> нуклеуса-не менее 1500 пчел сопр</a:t>
            </a:r>
            <a:r>
              <a:rPr lang="ru-RU" dirty="0"/>
              <a:t>о</a:t>
            </a:r>
            <a:r>
              <a:rPr lang="ru-RU" dirty="0" smtClean="0"/>
              <a:t>водительниц.</a:t>
            </a:r>
          </a:p>
          <a:p>
            <a:r>
              <a:rPr lang="ru-RU" dirty="0" smtClean="0"/>
              <a:t>В промышленном варианте( 25 пчел сопроводительниц)-отсев( потери) 10-15 процентов.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727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032448" cy="44371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24744"/>
            <a:ext cx="4968552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99392"/>
            <a:ext cx="8064896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4320480" cy="547260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-38742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4572000" cy="576064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21297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37" y="3178229"/>
            <a:ext cx="4572000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1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4932040" cy="576064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8680"/>
            <a:ext cx="4211960" cy="316835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1007"/>
            <a:ext cx="4211960" cy="296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Начало овипозиции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Не зависит от кратности и количества введенной спермы</a:t>
            </a:r>
          </a:p>
          <a:p>
            <a:r>
              <a:rPr lang="ru-RU" dirty="0" smtClean="0"/>
              <a:t>Имеет сезонную зависимость---весной и первую половину лета матки начинают </a:t>
            </a:r>
            <a:r>
              <a:rPr lang="ru-RU" dirty="0" err="1" smtClean="0"/>
              <a:t>червить</a:t>
            </a:r>
            <a:r>
              <a:rPr lang="ru-RU" dirty="0" smtClean="0"/>
              <a:t> на 5-6 сутки от последней </a:t>
            </a:r>
            <a:r>
              <a:rPr lang="ru-RU" dirty="0" err="1" smtClean="0"/>
              <a:t>инсеминации</a:t>
            </a:r>
            <a:r>
              <a:rPr lang="ru-RU" dirty="0" smtClean="0"/>
              <a:t>(дачи наркоза). В августе-сентябре как правило на 10 сутки и позже.</a:t>
            </a:r>
          </a:p>
          <a:p>
            <a:r>
              <a:rPr lang="ru-RU" dirty="0" smtClean="0"/>
              <a:t>При однократном наркозе( двойном наркозе в один день) червление наступает на 5-6 дней позже.(без СО2 наркоза-5-7 недель.)</a:t>
            </a:r>
          </a:p>
          <a:p>
            <a:r>
              <a:rPr lang="ru-RU" dirty="0" smtClean="0"/>
              <a:t>Прямо зависит от силы нуклеуса( в </a:t>
            </a:r>
            <a:r>
              <a:rPr lang="ru-RU" dirty="0" err="1" smtClean="0"/>
              <a:t>мининуклеусах</a:t>
            </a:r>
            <a:r>
              <a:rPr lang="ru-RU" dirty="0" smtClean="0"/>
              <a:t> начинают </a:t>
            </a:r>
            <a:r>
              <a:rPr lang="ru-RU" dirty="0" err="1" smtClean="0"/>
              <a:t>червить</a:t>
            </a:r>
            <a:r>
              <a:rPr lang="ru-RU" dirty="0" smtClean="0"/>
              <a:t> позже) и его состава.</a:t>
            </a:r>
          </a:p>
          <a:p>
            <a:r>
              <a:rPr lang="ru-RU" dirty="0" smtClean="0"/>
              <a:t>Не зависит от наличия взятка . Пыльцы.</a:t>
            </a:r>
          </a:p>
          <a:p>
            <a:r>
              <a:rPr lang="ru-RU" dirty="0" smtClean="0"/>
              <a:t>Возраст маток---чем старше матка тем раньше начинает </a:t>
            </a:r>
            <a:r>
              <a:rPr lang="ru-RU" dirty="0" err="1" smtClean="0"/>
              <a:t>червить</a:t>
            </a:r>
            <a:r>
              <a:rPr lang="ru-RU" dirty="0" smtClean="0"/>
              <a:t>( в равнении 6-12дневных маток)</a:t>
            </a:r>
          </a:p>
          <a:p>
            <a:r>
              <a:rPr lang="ru-RU" dirty="0" smtClean="0"/>
              <a:t>вес маток -- особого влияния не оказывает.</a:t>
            </a:r>
          </a:p>
          <a:p>
            <a:r>
              <a:rPr lang="ru-RU" dirty="0" smtClean="0"/>
              <a:t>В обычной( частной) практике ждут не более 21 дня. В промышленной—14 дней.( общий фон)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891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7030A0"/>
                </a:solidFill>
                <a:cs typeface="Angsana New" panose="02020603050405020304" pitchFamily="18" charset="-34"/>
              </a:rPr>
              <a:t>септицимия</a:t>
            </a:r>
            <a:endParaRPr lang="nl-NL" sz="6600" dirty="0">
              <a:solidFill>
                <a:srgbClr val="7030A0"/>
              </a:solidFill>
              <a:latin typeface="Bauhaus 93" panose="04030905020B02020C02" pitchFamily="82" charset="0"/>
              <a:cs typeface="Angsana New" panose="02020603050405020304" pitchFamily="18" charset="-34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indent="0">
              <a:buNone/>
            </a:pPr>
            <a:r>
              <a:rPr lang="ru-RU" sz="3200" b="1" dirty="0" smtClean="0"/>
              <a:t>бактериальная </a:t>
            </a:r>
            <a:r>
              <a:rPr lang="ru-RU" sz="3200" b="1" dirty="0"/>
              <a:t>инфекция. Чаще всего в</a:t>
            </a:r>
            <a:r>
              <a:rPr lang="ru-RU" sz="3200" b="1" dirty="0" smtClean="0"/>
              <a:t>ызвана  </a:t>
            </a:r>
            <a:r>
              <a:rPr lang="ru-RU" sz="3200" b="1" dirty="0"/>
              <a:t>группой бактерий  рода Pseudomonas.</a:t>
            </a:r>
            <a:endParaRPr lang="en-US" sz="3200" b="1" dirty="0"/>
          </a:p>
          <a:p>
            <a:r>
              <a:rPr lang="ru-RU" dirty="0"/>
              <a:t>Может потекать в виде острой инфекции—матки гибнут впервые двое суток. </a:t>
            </a:r>
            <a:endParaRPr lang="en-US" dirty="0"/>
          </a:p>
          <a:p>
            <a:r>
              <a:rPr lang="ru-RU" dirty="0"/>
              <a:t>Или виде хронической инфекции( септицимии или меланоза бактериального)</a:t>
            </a:r>
            <a:endParaRPr lang="en-US" dirty="0"/>
          </a:p>
          <a:p>
            <a:r>
              <a:rPr lang="ru-RU" dirty="0"/>
              <a:t>Клиника—матки становятся вялыми, плохоподвижными. Брюшко раздуто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      как </a:t>
            </a:r>
            <a:r>
              <a:rPr lang="ru-RU" dirty="0"/>
              <a:t>правило не начинают засев а если и начинают, то сразу </a:t>
            </a:r>
            <a:r>
              <a:rPr lang="ru-RU" dirty="0" smtClean="0"/>
              <a:t>прекращают,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обычно  </a:t>
            </a:r>
            <a:r>
              <a:rPr lang="ru-RU" dirty="0"/>
              <a:t>матка падает с сот на </a:t>
            </a:r>
            <a:r>
              <a:rPr lang="ru-RU" dirty="0" smtClean="0"/>
              <a:t>дно нуклеуса </a:t>
            </a:r>
            <a:r>
              <a:rPr lang="ru-RU" dirty="0"/>
              <a:t>и живет  там </a:t>
            </a:r>
            <a:r>
              <a:rPr lang="ru-RU" dirty="0" smtClean="0">
                <a:solidFill>
                  <a:schemeClr val="tx1"/>
                </a:solidFill>
              </a:rPr>
              <a:t>некоторое</a:t>
            </a:r>
            <a:r>
              <a:rPr lang="ru-RU" dirty="0" smtClean="0"/>
              <a:t> время.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В классическом варианте  крылышки и лапки мертвой матки легко отделимы            при легкой </a:t>
            </a:r>
            <a:r>
              <a:rPr lang="ru-RU" dirty="0" err="1" smtClean="0"/>
              <a:t>тракции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Лечение матки на данном этапе бесполезно.</a:t>
            </a:r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56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Наркоз.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настоящее время принято давать СО2 наркоз.</a:t>
            </a:r>
          </a:p>
          <a:p>
            <a:r>
              <a:rPr lang="ru-RU" b="1" dirty="0" smtClean="0"/>
              <a:t>Наилучшая схема </a:t>
            </a:r>
            <a:r>
              <a:rPr lang="ru-RU" dirty="0" smtClean="0"/>
              <a:t>— </a:t>
            </a:r>
            <a:r>
              <a:rPr lang="ru-RU" i="1" dirty="0" smtClean="0"/>
              <a:t>первый</a:t>
            </a:r>
            <a:r>
              <a:rPr lang="ru-RU" dirty="0" smtClean="0"/>
              <a:t> наркоз 5 минут </a:t>
            </a:r>
            <a:r>
              <a:rPr lang="ru-RU" u="sng" dirty="0" smtClean="0"/>
              <a:t>за день до </a:t>
            </a:r>
            <a:r>
              <a:rPr lang="ru-RU" u="sng" dirty="0" err="1" smtClean="0"/>
              <a:t>инсеминации</a:t>
            </a:r>
            <a:r>
              <a:rPr lang="ru-RU" u="sng" dirty="0" smtClean="0"/>
              <a:t>.( дефекация матки )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i="1" dirty="0" smtClean="0"/>
              <a:t>Второй</a:t>
            </a:r>
            <a:r>
              <a:rPr lang="ru-RU" dirty="0" smtClean="0"/>
              <a:t> наркоз--(5 минут) во время </a:t>
            </a:r>
            <a:r>
              <a:rPr lang="ru-RU" dirty="0" err="1" smtClean="0"/>
              <a:t>инсеминации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Если сделали быстрее то матка додерживается под наркозом в аппарате или в отдельном боксе для наркоза.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64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1"/>
            <a:ext cx="4248472" cy="638132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1"/>
            <a:ext cx="4464496" cy="652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92948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/>
              <a:t>Промышленная схема----два наркоза в один день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.</a:t>
            </a:r>
          </a:p>
          <a:p>
            <a:r>
              <a:rPr lang="ru-RU" dirty="0" smtClean="0"/>
              <a:t>Первый—за час до </a:t>
            </a:r>
            <a:r>
              <a:rPr lang="ru-RU" dirty="0" err="1" smtClean="0"/>
              <a:t>инсеминации</a:t>
            </a:r>
            <a:r>
              <a:rPr lang="ru-RU" dirty="0" smtClean="0"/>
              <a:t>. 10 минут. Второй во время </a:t>
            </a:r>
            <a:r>
              <a:rPr lang="ru-RU" dirty="0" err="1" smtClean="0"/>
              <a:t>инсеминации</a:t>
            </a:r>
            <a:r>
              <a:rPr lang="ru-RU" dirty="0" smtClean="0"/>
              <a:t>. ( только время </a:t>
            </a:r>
            <a:r>
              <a:rPr lang="ru-RU" dirty="0" err="1" smtClean="0"/>
              <a:t>инсеминации</a:t>
            </a:r>
            <a:r>
              <a:rPr lang="ru-RU" dirty="0" smtClean="0"/>
              <a:t>)</a:t>
            </a:r>
          </a:p>
          <a:p>
            <a:r>
              <a:rPr lang="ru-RU" i="1" dirty="0" smtClean="0"/>
              <a:t>Рекомендовано—все таки додерживать маток после </a:t>
            </a:r>
            <a:r>
              <a:rPr lang="ru-RU" i="1" dirty="0" err="1" smtClean="0"/>
              <a:t>инсеминации</a:t>
            </a:r>
            <a:r>
              <a:rPr lang="ru-RU" i="1" dirty="0" smtClean="0"/>
              <a:t> до 5-10 минут</a:t>
            </a:r>
          </a:p>
          <a:p>
            <a:r>
              <a:rPr lang="ru-RU" i="1" dirty="0"/>
              <a:t> </a:t>
            </a:r>
            <a:r>
              <a:rPr lang="ru-RU" dirty="0" smtClean="0"/>
              <a:t>недостаток—более позднее начало </a:t>
            </a:r>
            <a:r>
              <a:rPr lang="ru-RU" dirty="0" err="1" smtClean="0"/>
              <a:t>овипозиции</a:t>
            </a:r>
            <a:r>
              <a:rPr lang="ru-RU" dirty="0" smtClean="0"/>
              <a:t> особенно в позднелетний период 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3732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Третий </a:t>
            </a:r>
            <a:r>
              <a:rPr lang="ru-RU" dirty="0" err="1" smtClean="0"/>
              <a:t>итд</a:t>
            </a:r>
            <a:r>
              <a:rPr lang="ru-RU" dirty="0" smtClean="0"/>
              <a:t> наркоз?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Иногда на 10-14 сутки если матка не сеет стоит дать третий раз наркоз( 10 минут однократно).</a:t>
            </a:r>
          </a:p>
          <a:p>
            <a:r>
              <a:rPr lang="ru-RU" dirty="0" smtClean="0"/>
              <a:t>Эффективность-- 50</a:t>
            </a:r>
            <a:r>
              <a:rPr lang="en-US" dirty="0" smtClean="0"/>
              <a:t>/50</a:t>
            </a:r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Но!!!! После третьего наркоза Всегда дождаться( в случае начала засева) запечатывания расплода. Так как очень часто матка начинает сеять </a:t>
            </a:r>
            <a:r>
              <a:rPr lang="ru-RU" dirty="0" err="1" smtClean="0">
                <a:solidFill>
                  <a:srgbClr val="FF0000"/>
                </a:solidFill>
              </a:rPr>
              <a:t>трутневый</a:t>
            </a:r>
            <a:r>
              <a:rPr lang="ru-RU" dirty="0" smtClean="0">
                <a:solidFill>
                  <a:srgbClr val="FF0000"/>
                </a:solidFill>
              </a:rPr>
              <a:t> расплод.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Причины </a:t>
            </a:r>
            <a:r>
              <a:rPr lang="ru-RU" dirty="0" err="1" smtClean="0"/>
              <a:t>трутовочности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Чаще всего—это </a:t>
            </a:r>
          </a:p>
          <a:p>
            <a:r>
              <a:rPr lang="ru-RU" dirty="0" smtClean="0"/>
              <a:t>нарушения режима выращивания  и забора трутня.</a:t>
            </a:r>
          </a:p>
          <a:p>
            <a:r>
              <a:rPr lang="ru-RU" dirty="0" smtClean="0"/>
              <a:t>Нарушение температурного режима забора и хранения спермы трутня.</a:t>
            </a:r>
          </a:p>
          <a:p>
            <a:r>
              <a:rPr lang="ru-RU" dirty="0"/>
              <a:t> </a:t>
            </a:r>
            <a:r>
              <a:rPr lang="ru-RU" dirty="0" smtClean="0"/>
              <a:t>использование несоответствующих растворов ( например обычный физиологический раствор применять нельзя)</a:t>
            </a:r>
          </a:p>
          <a:p>
            <a:pPr marL="0" indent="0">
              <a:buNone/>
            </a:pPr>
            <a:r>
              <a:rPr lang="ru-RU" dirty="0" smtClean="0"/>
              <a:t>      В итоге—резко возрастает количество мертвых    сперматозоидов или быстро гибнущих уже в сперматеке сперматозоидов. </a:t>
            </a:r>
          </a:p>
          <a:p>
            <a:pPr marL="0" indent="0">
              <a:buNone/>
            </a:pPr>
            <a:r>
              <a:rPr lang="ru-RU" dirty="0" smtClean="0"/>
              <a:t>в итоге матка откладывает слишком много не </a:t>
            </a:r>
            <a:r>
              <a:rPr lang="ru-RU" dirty="0" err="1" smtClean="0"/>
              <a:t>оплодтворенных</a:t>
            </a:r>
            <a:r>
              <a:rPr lang="ru-RU" dirty="0" smtClean="0"/>
              <a:t> яиц.( спермии попадают в яйцо но его не </a:t>
            </a:r>
            <a:r>
              <a:rPr lang="ru-RU" dirty="0" err="1" smtClean="0"/>
              <a:t>оплодоворяют</a:t>
            </a:r>
            <a:r>
              <a:rPr lang="ru-RU" dirty="0" smtClean="0"/>
              <a:t>.)</a:t>
            </a:r>
          </a:p>
          <a:p>
            <a:pPr marL="0" indent="0">
              <a:buNone/>
            </a:pPr>
            <a:r>
              <a:rPr lang="ru-RU" dirty="0" smtClean="0"/>
              <a:t>Нарушение техники </a:t>
            </a:r>
            <a:r>
              <a:rPr lang="ru-RU" dirty="0" err="1" smtClean="0"/>
              <a:t>инсеминации</a:t>
            </a:r>
            <a:r>
              <a:rPr lang="ru-RU" dirty="0" smtClean="0"/>
              <a:t> и другие причины—менее 1 процента.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9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Дозировка спермы.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При оплодотворении маток имеют место два противоположных процесса</a:t>
            </a:r>
          </a:p>
          <a:p>
            <a:endParaRPr lang="nl-NL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61845399"/>
              </p:ext>
            </p:extLst>
          </p:nvPr>
        </p:nvGraphicFramePr>
        <p:xfrm>
          <a:off x="1043608" y="2276872"/>
          <a:ext cx="675130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09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2DF8FF-EDA9-481C-96CF-FCCA18ED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D02DF8FF-EDA9-481C-96CF-FCCA18ED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D02DF8FF-EDA9-481C-96CF-FCCA18ED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AC76B1-0458-4173-9BA8-D01A8CAB1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8AAC76B1-0458-4173-9BA8-D01A8CAB1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8AAC76B1-0458-4173-9BA8-D01A8CAB1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7D5BCF-56CC-44C3-AA93-BD5F3CD8D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C87D5BCF-56CC-44C3-AA93-BD5F3CD8D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C87D5BCF-56CC-44C3-AA93-BD5F3CD8D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C04769-1E86-447E-8A08-CB0EF90DE0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6BC04769-1E86-447E-8A08-CB0EF90DE0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6BC04769-1E86-447E-8A08-CB0EF90DE0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Миграция сперматозоидов   в сперматеку.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Зависит от возраста маток</a:t>
            </a:r>
          </a:p>
          <a:p>
            <a:r>
              <a:rPr lang="ru-RU" smtClean="0"/>
              <a:t>От качества спермы</a:t>
            </a:r>
          </a:p>
          <a:p>
            <a:r>
              <a:rPr lang="ru-RU" smtClean="0"/>
              <a:t>Температурного режима первые двое суток.</a:t>
            </a:r>
          </a:p>
          <a:p>
            <a:r>
              <a:rPr lang="ru-RU" smtClean="0"/>
              <a:t>Присутствие сопровождающих пчел( при дозах свыше 2мкл)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59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Возраст маток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Теоретически маток можно осеменять со 2 и по 56 день.</a:t>
            </a:r>
          </a:p>
          <a:p>
            <a:r>
              <a:rPr lang="ru-RU" dirty="0" smtClean="0"/>
              <a:t>Оптимальные результаты заполнения сперматеки наблюдались у маток с 5 по 10 день.( с тенденцией к уменьшению взависимости от возраста)</a:t>
            </a:r>
          </a:p>
          <a:p>
            <a:r>
              <a:rPr lang="ru-RU" dirty="0" smtClean="0"/>
              <a:t>В промышленном матководстве осеменяют на 6 день( оптимизация затрат на содержание и приемлимые результаты гибели маток и заполнения сперматоцеле)</a:t>
            </a:r>
          </a:p>
          <a:p>
            <a:r>
              <a:rPr lang="ru-RU" dirty="0" smtClean="0"/>
              <a:t>При небольших  обьемах поизводства маток наиболее      </a:t>
            </a:r>
            <a:r>
              <a:rPr lang="ru-RU" b="1" dirty="0" smtClean="0">
                <a:solidFill>
                  <a:srgbClr val="FF0000"/>
                </a:solidFill>
              </a:rPr>
              <a:t>оптимальные сроки 8-10 день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nl-BE" sz="3300" dirty="0" smtClean="0"/>
              <a:t>      </a:t>
            </a:r>
            <a:r>
              <a:rPr lang="ru-RU" sz="3300" dirty="0" smtClean="0"/>
              <a:t>Вес маток </a:t>
            </a:r>
            <a:r>
              <a:rPr lang="ru-RU" dirty="0" smtClean="0"/>
              <a:t>особого влияния не оказывает.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08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Качество спермы.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В настоящее время используется:</a:t>
            </a:r>
          </a:p>
          <a:p>
            <a:r>
              <a:rPr lang="ru-RU" dirty="0" err="1" smtClean="0"/>
              <a:t>Нативная</a:t>
            </a:r>
            <a:r>
              <a:rPr lang="ru-RU" dirty="0" smtClean="0"/>
              <a:t> сперма от трутней </a:t>
            </a:r>
            <a:r>
              <a:rPr lang="ru-RU" b="1" dirty="0" smtClean="0"/>
              <a:t>12-14</a:t>
            </a:r>
            <a:r>
              <a:rPr lang="ru-RU" dirty="0" smtClean="0"/>
              <a:t> дней зрелости. </a:t>
            </a:r>
          </a:p>
          <a:p>
            <a:r>
              <a:rPr lang="ru-RU" dirty="0" smtClean="0"/>
              <a:t>Разбавленная сперма( 1:1)гомогенизированная</a:t>
            </a:r>
          </a:p>
          <a:p>
            <a:r>
              <a:rPr lang="ru-RU" dirty="0" smtClean="0"/>
              <a:t>Разбавленная и затем центрифугированная сперма,гомогенизированная.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769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547664" y="1052736"/>
            <a:ext cx="53640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Использование трутней старше 4 недель </a:t>
            </a:r>
            <a:r>
              <a:rPr lang="ru-RU" sz="4800" b="1" dirty="0" smtClean="0">
                <a:solidFill>
                  <a:srgbClr val="FF0000"/>
                </a:solidFill>
              </a:rPr>
              <a:t>недопустимо!!!!!!!!!</a:t>
            </a:r>
            <a:endParaRPr lang="nl-BE" sz="4800" dirty="0"/>
          </a:p>
        </p:txBody>
      </p:sp>
    </p:spTree>
    <p:extLst>
      <p:ext uri="{BB962C8B-B14F-4D97-AF65-F5344CB8AC3E}">
        <p14:creationId xmlns:p14="http://schemas.microsoft.com/office/powerpoint/2010/main" val="183078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Вирусные инфекции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 </a:t>
            </a:r>
            <a:endParaRPr lang="en-US" dirty="0" smtClean="0"/>
          </a:p>
          <a:p>
            <a:r>
              <a:rPr lang="ru-RU" dirty="0" smtClean="0"/>
              <a:t> чаще всего вирус хронического паралича, но встречается и вирус острого паралича</a:t>
            </a:r>
          </a:p>
          <a:p>
            <a:r>
              <a:rPr lang="ru-RU" dirty="0" smtClean="0"/>
              <a:t>клиника такая же как и при </a:t>
            </a:r>
            <a:r>
              <a:rPr lang="ru-RU" dirty="0" smtClean="0">
                <a:solidFill>
                  <a:schemeClr val="tx1"/>
                </a:solidFill>
              </a:rPr>
              <a:t>бактериальных</a:t>
            </a:r>
            <a:r>
              <a:rPr lang="ru-RU" dirty="0" smtClean="0"/>
              <a:t> инфекциях.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матка вялая., брюшко раздутое. Также падает на дно        нуклеуса и погибает. </a:t>
            </a:r>
          </a:p>
          <a:p>
            <a:r>
              <a:rPr lang="ru-RU" dirty="0" smtClean="0"/>
              <a:t>Но при вирусных инфекциях матки как правило живут дольше и гибнут по истечении двух и более недель</a:t>
            </a:r>
            <a:r>
              <a:rPr lang="ru-RU" u="sng" dirty="0" smtClean="0"/>
              <a:t>, иногда на фоне прерывистой яйцекладки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Симптом ,,легкого расчленения,, не встречается</a:t>
            </a:r>
            <a:endParaRPr lang="en-US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337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Немного теории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mtClean="0"/>
              <a:t>В 1 мкл нормальной спермы трутня содержится 7,5 -9,4 милионов сперматозоидов.</a:t>
            </a:r>
          </a:p>
          <a:p>
            <a:r>
              <a:rPr lang="ru-RU" smtClean="0"/>
              <a:t>Один трутень обычно продуцирует всреднем 1,5мкл спермы ( или 11 миллионов сперматозоидов.)</a:t>
            </a:r>
          </a:p>
          <a:p>
            <a:r>
              <a:rPr lang="ru-RU" smtClean="0"/>
              <a:t>Обьем сперматеки обычно около 1 мкл и содержит от 3,4-5,9 миллионов сперматозоидов.</a:t>
            </a:r>
          </a:p>
          <a:p>
            <a:r>
              <a:rPr lang="ru-RU" smtClean="0"/>
              <a:t>То есть теоретически( и практически) спермы одного трутня хватает на оплодоворение одной матки.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476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800" dirty="0" smtClean="0"/>
              <a:t>Но!!!!</a:t>
            </a:r>
            <a:endParaRPr lang="nl-NL" sz="8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При введении 1мкл спермы в сперматеку мигрирует около 18,9 процентов сперматозоидов или 1,4 миллионов.</a:t>
            </a:r>
          </a:p>
          <a:p>
            <a:r>
              <a:rPr lang="ru-RU" dirty="0" smtClean="0"/>
              <a:t>В дальнейшем каждое удвоение дозы ведет лишь в увеличению сперматозоидов в сперматеке на 1 миллион.( это справедливо лишь для однократно введенных доз до 12мкл.) </a:t>
            </a:r>
            <a:r>
              <a:rPr lang="ru-RU" dirty="0" smtClean="0">
                <a:solidFill>
                  <a:srgbClr val="FF0000"/>
                </a:solidFill>
              </a:rPr>
              <a:t>Свыше 12 мкл увеличение дозы практически не ведет к достоверному увеличению сперматозоидов в сперматеке</a:t>
            </a:r>
            <a:r>
              <a:rPr lang="ru-RU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66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Немного теории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Таким образом нетрудно подсчитать, что теоретически оптимальной дозой для заполнения сперматеки является однократная доза в 8 мк.( нативная сперма)</a:t>
            </a:r>
          </a:p>
          <a:p>
            <a:r>
              <a:rPr lang="ru-RU" dirty="0" smtClean="0"/>
              <a:t>При делении дозы на две равных части было выяснено что вторая часть дозы усваивается лишь от 60-80 процентов от первой , причем с увеличением дозировки усваиваемость второй дозы падает.</a:t>
            </a:r>
          </a:p>
          <a:p>
            <a:r>
              <a:rPr lang="ru-RU" dirty="0" smtClean="0"/>
              <a:t>Деление дозы на три и более частей не приводит к существенному увеличению спермы в сперматеке.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89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Рекомендованные дозы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Нативная сперма—однократно 8мк</a:t>
            </a:r>
            <a:r>
              <a:rPr lang="ru-RU" dirty="0" smtClean="0">
                <a:solidFill>
                  <a:srgbClr val="FF0000"/>
                </a:solidFill>
              </a:rPr>
              <a:t>. Двукратно 2-2,5 мкл.</a:t>
            </a:r>
          </a:p>
          <a:p>
            <a:r>
              <a:rPr lang="ru-RU" dirty="0" smtClean="0"/>
              <a:t>Разбавленная(1:1) гомогенизированная--- однократно-двукратно- 8мкл</a:t>
            </a:r>
          </a:p>
          <a:p>
            <a:r>
              <a:rPr lang="ru-RU" dirty="0" smtClean="0"/>
              <a:t>Разбавленная гомогенизированная центрифугированная—10 мкл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82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Очистка спермапроводящих путей.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sz="7000" dirty="0" smtClean="0"/>
              <a:t>Зависит от: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Возраста маток</a:t>
            </a:r>
            <a:r>
              <a:rPr lang="ru-RU" dirty="0" smtClean="0"/>
              <a:t>( в возрасте 5 дней—25 процентов не очистки и смертности) наименьшая степень не очистки и  смертность в возрасте 8-10 дней.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Вискозности спермы</a:t>
            </a:r>
            <a:r>
              <a:rPr lang="ru-RU" dirty="0" smtClean="0"/>
              <a:t>—от 14 суток сперма трутня становится на 14 процентов более вязкой каждую неделю. С 4 недели практически 100 процентная не очистка.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Дозы спермы</a:t>
            </a:r>
            <a:r>
              <a:rPr lang="nl-BE" b="1" u="sng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—</a:t>
            </a:r>
            <a:r>
              <a:rPr lang="nl-BE" dirty="0" smtClean="0"/>
              <a:t> </a:t>
            </a:r>
            <a:r>
              <a:rPr lang="ru-RU" dirty="0" smtClean="0"/>
              <a:t>практически всегда очищается при дозе до 2,5 мк. При дозах свыше 10 мк происходи резкое увеличение не очистки семяпроводящих путей.поэтому дозы 10 мкл и выше рекомендовано делить на два введения.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Температурный режим </a:t>
            </a:r>
            <a:r>
              <a:rPr lang="ru-RU" dirty="0" smtClean="0"/>
              <a:t>первые два часа а затем первые двое суток.—строго не ниже 34 градусов.(краткосросчный перегрев или переохлаждение недопустимы.)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Наличия сопровождающих пчел</a:t>
            </a:r>
            <a:r>
              <a:rPr lang="ru-RU" b="1" u="sng" dirty="0" smtClean="0"/>
              <a:t>.</a:t>
            </a:r>
            <a:endParaRPr lang="nl-NL" b="1" u="sng" dirty="0"/>
          </a:p>
        </p:txBody>
      </p:sp>
    </p:spTree>
    <p:extLst>
      <p:ext uri="{BB962C8B-B14F-4D97-AF65-F5344CB8AC3E}">
        <p14:creationId xmlns:p14="http://schemas.microsoft.com/office/powerpoint/2010/main" val="150517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0735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Использование разбавленной, разбавленной-центрифугированной спермы.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Нативная сперма имеет существенные недостатки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Использование в одной дозе спермы 6-8-10 трутней.</a:t>
            </a:r>
          </a:p>
          <a:p>
            <a:r>
              <a:rPr lang="ru-RU" dirty="0" smtClean="0"/>
              <a:t>Кластерности спермы в сперматеке(и впоследующем производство распода с использованием ограниченного числа комбинаций)</a:t>
            </a:r>
          </a:p>
          <a:p>
            <a:r>
              <a:rPr lang="ru-RU" dirty="0" smtClean="0"/>
              <a:t>Резкое возрастание возможности негативного эффекта близкородственного скрещивания и снижения витальности семьи( жизнеспособности.) </a:t>
            </a:r>
          </a:p>
          <a:p>
            <a:r>
              <a:rPr lang="ru-RU" dirty="0" smtClean="0"/>
              <a:t>Сперма последнего трутня оказывается первой и имеет большие преимущества для попадания в сперматеку.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32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Использование центрифугированной спермы</a:t>
            </a:r>
            <a:br>
              <a:rPr lang="ru-RU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Использование спермы в среднем от 60 -80трутней.</a:t>
            </a:r>
          </a:p>
          <a:p>
            <a:r>
              <a:rPr lang="ru-RU" dirty="0" smtClean="0"/>
              <a:t>Растворы—</a:t>
            </a:r>
            <a:r>
              <a:rPr lang="ru-RU" dirty="0" err="1" smtClean="0"/>
              <a:t>Трис</a:t>
            </a:r>
            <a:r>
              <a:rPr lang="ru-RU" dirty="0" smtClean="0"/>
              <a:t> буфер( модификации). Физиологический раствор.( для пчел!!!!).</a:t>
            </a:r>
          </a:p>
          <a:p>
            <a:r>
              <a:rPr lang="ru-RU" dirty="0" smtClean="0"/>
              <a:t>Недопустимо использование  Киев буфера!!!! Так как его использование ведет к вымыванию поверхностных водорастворимых белков и резкому снижению фертильности спермы!!!</a:t>
            </a:r>
          </a:p>
          <a:p>
            <a:r>
              <a:rPr lang="ru-RU" dirty="0" smtClean="0"/>
              <a:t>Недопустимо использование животноводческих ( свиных) разбавителей-активаторов так как большинство из них не является стерильным а нагрев до 90 градусов разрушает большинство из них.</a:t>
            </a:r>
          </a:p>
          <a:p>
            <a:endParaRPr lang="ru-RU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379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Техника приготовления центрифугированной спермы.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Стандартный набор спермы в капилляр( капилляры)</a:t>
            </a:r>
          </a:p>
          <a:p>
            <a:r>
              <a:rPr lang="ru-RU" dirty="0" smtClean="0"/>
              <a:t>Набрать раствор разбавителя в мини колбочку( объём колбочки должен быть в 20 раз больше объёма спермы) .выдавить туда сперму из капилляра. Соотношение спермы и раствора должно быть 1:10.</a:t>
            </a:r>
          </a:p>
          <a:p>
            <a:r>
              <a:rPr lang="ru-RU" dirty="0" smtClean="0"/>
              <a:t>Перемешать сперму с раствором или тонкой проволочкой( спицей) или пастеровской пипеткой.( набирая и отпуская жидкость—начинать с поверхности). Перемешивание любым способом не менее 2 минут. осторожно и без фанатизма)</a:t>
            </a:r>
          </a:p>
          <a:p>
            <a:r>
              <a:rPr lang="ru-RU" dirty="0" smtClean="0"/>
              <a:t>Поместить пробирку с раствором спермы в центрифугу и центрифугировать 2 минуты не менее 1000 оборотов ( в настоящее время рекомендуют использование более мощных центрифуг для уменьшения остаточного количества растворителя в сперме.)</a:t>
            </a:r>
          </a:p>
          <a:p>
            <a:r>
              <a:rPr lang="ru-RU" sz="2500" b="1" u="sng" dirty="0" smtClean="0">
                <a:solidFill>
                  <a:srgbClr val="FF0000"/>
                </a:solidFill>
              </a:rPr>
              <a:t>Сразу после центрифугирования весь растворитель должен быть удален!!!! Через пятнадцать мнут если не удалить разбавитель---сперма практически не фертильна!!!!!</a:t>
            </a:r>
          </a:p>
          <a:p>
            <a:r>
              <a:rPr lang="ru-RU" dirty="0" smtClean="0"/>
              <a:t>Использовать полученную сперму для инсеминации сразу. К длительному хранению такая сперма непригодна.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62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Разбавленная нецентрифугированная сперма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mtClean="0"/>
              <a:t>Набор спермы стандартен. </a:t>
            </a:r>
          </a:p>
          <a:p>
            <a:r>
              <a:rPr lang="ru-RU" smtClean="0"/>
              <a:t>Растворы—рекомендовано применение киев буфера.( модифицированные растворы)</a:t>
            </a:r>
          </a:p>
          <a:p>
            <a:r>
              <a:rPr lang="ru-RU" smtClean="0"/>
              <a:t>Перемешивание одного объёма спермы и одного обьма буфера.</a:t>
            </a:r>
          </a:p>
          <a:p>
            <a:r>
              <a:rPr lang="ru-RU" smtClean="0"/>
              <a:t>Перемешивание механически вручную( спицей)</a:t>
            </a:r>
          </a:p>
          <a:p>
            <a:r>
              <a:rPr lang="ru-RU" smtClean="0"/>
              <a:t>С помощью специальных устройств( мини миксеры( на крайне малых оборотах-10-15 оборотов в минуту.)</a:t>
            </a:r>
          </a:p>
          <a:p>
            <a:r>
              <a:rPr lang="ru-RU" smtClean="0"/>
              <a:t>С помощью специальных устройств( </a:t>
            </a:r>
            <a:r>
              <a:rPr lang="en-US" smtClean="0"/>
              <a:t>winkler) </a:t>
            </a:r>
            <a:r>
              <a:rPr lang="ru-RU" smtClean="0"/>
              <a:t>итд.</a:t>
            </a:r>
          </a:p>
          <a:p>
            <a:r>
              <a:rPr lang="ru-RU" smtClean="0"/>
              <a:t>Такие препараты спермы подлежат хранению и допустимо длительное хранение.</a:t>
            </a:r>
          </a:p>
          <a:p>
            <a:r>
              <a:rPr lang="ru-RU" smtClean="0"/>
              <a:t>Преимущество перед нативной—резко возрастает процент очистки спермопроводящих путей после инсеминации. Возможно использование большего количества вариантов спермы трутней при формировании одной дозы.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251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06489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профилактика инфекций</a:t>
            </a:r>
            <a:endParaRPr lang="nl-NL" dirty="0"/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844127"/>
              </p:ext>
            </p:extLst>
          </p:nvPr>
        </p:nvGraphicFramePr>
        <p:xfrm>
          <a:off x="1176338" y="2490788"/>
          <a:ext cx="6799262" cy="344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1115616" y="270892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Достаточно одной таблетки…...</a:t>
            </a:r>
            <a:endParaRPr lang="nl-NL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graphicEl>
                                              <a:dgm id="{93F0AF61-EE76-4E8E-9D77-D8D6EDC933B3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graphicEl>
                                              <a:dgm id="{404AE63A-8F37-4362-9E85-C952F2214807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graphicEl>
                                              <a:dgm id="{EC610124-5A6A-492D-866E-1716448BD8CD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Хранение спермы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При комнатной температуре….???????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недопустимо попадание прямого солнечного света. 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Губительно на сперму не сама температура а ее колебания.</a:t>
            </a:r>
          </a:p>
          <a:p>
            <a:r>
              <a:rPr lang="ru-RU" dirty="0" smtClean="0"/>
              <a:t>При хранении спермы в холодильнике в диапазоне температур от 12-15 градусов  фертильность  практически не меняется в течении 8 недель. </a:t>
            </a:r>
            <a:r>
              <a:rPr lang="ru-RU" i="1" dirty="0" smtClean="0"/>
              <a:t>В нашей практике мы храним сперму- 4-6 недели.</a:t>
            </a:r>
          </a:p>
          <a:p>
            <a:r>
              <a:rPr lang="ru-RU" dirty="0" smtClean="0"/>
              <a:t>Использование замороженной спермы. Пока на стадии эксперимента. Устойчивых результатов не получено.( профессор Бенефельд)</a:t>
            </a:r>
          </a:p>
          <a:p>
            <a:r>
              <a:rPr lang="ru-RU" u="sng" dirty="0" smtClean="0">
                <a:solidFill>
                  <a:srgbClr val="FF0000"/>
                </a:solidFill>
              </a:rPr>
              <a:t>В любом случае должно быт обеспечено условие стерильности!!!!!!!</a:t>
            </a:r>
            <a:endParaRPr lang="nl-NL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Выращивание трутня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8020" y="2487175"/>
            <a:ext cx="6798736" cy="3444997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Трутень</a:t>
            </a:r>
            <a:r>
              <a:rPr lang="ru-RU" b="1" dirty="0" smtClean="0">
                <a:solidFill>
                  <a:srgbClr val="FFC000"/>
                </a:solidFill>
              </a:rPr>
              <a:t>—золотой ключик </a:t>
            </a:r>
            <a:r>
              <a:rPr lang="ru-RU" b="1" dirty="0" smtClean="0">
                <a:solidFill>
                  <a:schemeClr val="tx1"/>
                </a:solidFill>
              </a:rPr>
              <a:t>искусственного оплодотворения маток.</a:t>
            </a:r>
          </a:p>
          <a:p>
            <a:endParaRPr lang="ru-RU" b="1" dirty="0" smtClean="0">
              <a:solidFill>
                <a:srgbClr val="FFC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от правильного подбора, выращивания и использования трутня зависит 90 процентов успеха( или неуспеха) искусственного оплодотворения пчелиных маток.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1805519" cy="215747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06" y="552990"/>
            <a:ext cx="184978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0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Выращивание трутня.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 маточных семьях.</a:t>
            </a:r>
          </a:p>
          <a:p>
            <a:r>
              <a:rPr lang="ru-RU" sz="2800" dirty="0" smtClean="0"/>
              <a:t>В безматочных семьях</a:t>
            </a:r>
          </a:p>
          <a:p>
            <a:r>
              <a:rPr lang="ru-RU" sz="2800" dirty="0" smtClean="0"/>
              <a:t>В отводках(  условно-маточных, безматочных)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2136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Выращивание трутня.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Выращивание трутня не зависит от наличия в гнезде запасов перги и  меда. </a:t>
            </a:r>
          </a:p>
          <a:p>
            <a:r>
              <a:rPr lang="ru-RU" b="1" dirty="0" smtClean="0"/>
              <a:t>Выращивание трутня прямо зависит от </a:t>
            </a:r>
            <a:r>
              <a:rPr lang="ru-RU" dirty="0" smtClean="0">
                <a:solidFill>
                  <a:srgbClr val="FF0000"/>
                </a:solidFill>
              </a:rPr>
              <a:t>ПРИНОСА НЕКТАРА И ПЕРГИ</a:t>
            </a:r>
            <a:r>
              <a:rPr lang="ru-RU" dirty="0" smtClean="0"/>
              <a:t>, то есть при выращивании трутня нужен любой тип взятка.</a:t>
            </a:r>
          </a:p>
          <a:p>
            <a:r>
              <a:rPr lang="ru-RU" dirty="0" smtClean="0"/>
              <a:t>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При отсутствии взятка НЕОБХОДИМА БЕЛКОВАЯ ПОДКОРМКА.!!!! 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8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Выращивание трутня.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При формировании  трутневых отводков( помещении рамок с трутневым расплодом в чужие семьи( воспитательницы) необходимо помнить что</a:t>
            </a:r>
          </a:p>
          <a:p>
            <a:r>
              <a:rPr lang="ru-RU" dirty="0" smtClean="0"/>
              <a:t>Пчелы очень плохо, практически не воспитывают </a:t>
            </a:r>
            <a:r>
              <a:rPr lang="ru-RU" b="1" dirty="0" smtClean="0"/>
              <a:t>чужого</a:t>
            </a:r>
            <a:r>
              <a:rPr lang="ru-RU" dirty="0" smtClean="0"/>
              <a:t> трутня. На стадии яиц и даже личинок первых 2-3 дней процент каннибализма ( пчелиная полиция) от 60 до 100 процентов!!!! Поэтому нужно помещать в семью или личинки старшего возраста или уже ( это лучше)запечатанный расплод!!!кормление </a:t>
            </a:r>
            <a:r>
              <a:rPr lang="ru-RU" b="1" dirty="0" smtClean="0"/>
              <a:t>чужого</a:t>
            </a:r>
            <a:r>
              <a:rPr lang="ru-RU" dirty="0" smtClean="0"/>
              <a:t> трутня после рождения в маточной семье как правило происходит плохо.</a:t>
            </a:r>
          </a:p>
          <a:p>
            <a:r>
              <a:rPr lang="ru-RU" dirty="0" smtClean="0"/>
              <a:t>При формировании безматочных( условно безматочных)отводков  в </a:t>
            </a:r>
            <a:r>
              <a:rPr lang="ru-RU" dirty="0" smtClean="0">
                <a:solidFill>
                  <a:srgbClr val="FF0000"/>
                </a:solidFill>
              </a:rPr>
              <a:t>ОБЯЗАТЕЛЬНОМ ПОРЯДКЕ ПОСТАНОВКА РАЗНОВОЗРАСТНОГО РАСПЛОДА ИЗ СВОЕГО ГНЕЗДА НЕ МЕНЕЕ ОДНОЙ РАМКИ!!!!!!!!!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Выращивание трутня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mtClean="0"/>
              <a:t>При выращивании в родном гнезде—точно также как выращиванием маток</a:t>
            </a:r>
            <a:endParaRPr lang="en-US" smtClean="0"/>
          </a:p>
          <a:p>
            <a:r>
              <a:rPr lang="ru-RU" smtClean="0"/>
              <a:t>но. За день до рождения трутня обязательно поднять к рамке с трутневым расплодом одну –две рамки с открытым расплодом!!!( только что рожденный трутень кормится пчелами кормилицами 25 раз в час. Двухдневный трутень-16 раз в час.)</a:t>
            </a:r>
          </a:p>
          <a:p>
            <a:r>
              <a:rPr lang="ru-RU" smtClean="0"/>
              <a:t>Строго обязательно обеспечение температурного режима!!! Переохлаждение трутня ведет к его бесплодию.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18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Выращивание трутня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Для искусственного оплодотворения нужно иметь трутня </a:t>
            </a:r>
            <a:r>
              <a:rPr lang="ru-RU" dirty="0" smtClean="0">
                <a:solidFill>
                  <a:srgbClr val="FF0000"/>
                </a:solidFill>
              </a:rPr>
              <a:t>не менее чем от шести семей!!!!!</a:t>
            </a:r>
            <a:r>
              <a:rPr lang="ru-RU" dirty="0" smtClean="0"/>
              <a:t>это—минимальное количество для предотвращения эффекта близкородственного скрещивания и обеспечения </a:t>
            </a:r>
            <a:r>
              <a:rPr lang="ru-RU" dirty="0" err="1" smtClean="0"/>
              <a:t>витальности</a:t>
            </a:r>
            <a:r>
              <a:rPr lang="ru-RU" dirty="0" smtClean="0"/>
              <a:t> семей!!!</a:t>
            </a:r>
          </a:p>
        </p:txBody>
      </p:sp>
    </p:spTree>
    <p:extLst>
      <p:ext uri="{BB962C8B-B14F-4D97-AF65-F5344CB8AC3E}">
        <p14:creationId xmlns:p14="http://schemas.microsoft.com/office/powerpoint/2010/main" val="15938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Использование разных вариантов формирования рамки трутневого расплода.( сборная.,моно.).</a:t>
            </a:r>
            <a:r>
              <a:rPr lang="nl-NL" smtClean="0"/>
              <a:t/>
            </a:r>
            <a:br>
              <a:rPr lang="nl-NL" smtClean="0"/>
            </a:b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86" y="2490788"/>
            <a:ext cx="4593166" cy="3444875"/>
          </a:xfrm>
        </p:spPr>
      </p:pic>
    </p:spTree>
    <p:extLst>
      <p:ext uri="{BB962C8B-B14F-4D97-AF65-F5344CB8AC3E}">
        <p14:creationId xmlns:p14="http://schemas.microsoft.com/office/powerpoint/2010/main" val="2188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Выращивание трутня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Начиная с 6 дня обязательно должны быть обеспечены условия для его облета и очистки кишечника.</a:t>
            </a:r>
          </a:p>
          <a:p>
            <a:r>
              <a:rPr lang="ru-RU" smtClean="0"/>
              <a:t>Применяется два варианта—свободный облет трутня.( предварительно его метят)</a:t>
            </a:r>
          </a:p>
          <a:p>
            <a:r>
              <a:rPr lang="ru-RU" smtClean="0"/>
              <a:t>Облет трутня в верандах.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49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Облет трутня в верандах.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64904"/>
            <a:ext cx="2447388" cy="2306364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65" y="2348880"/>
            <a:ext cx="2665180" cy="252238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348880"/>
            <a:ext cx="2952328" cy="25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2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Разделение этапов набора спермы и инсеминации матки</a:t>
            </a:r>
            <a:endParaRPr lang="nl-NL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47140489"/>
              </p:ext>
            </p:extLst>
          </p:nvPr>
        </p:nvGraphicFramePr>
        <p:xfrm>
          <a:off x="1176338" y="2487613"/>
          <a:ext cx="3338512" cy="344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ijdelijke aanduiding voor inhoud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79226796"/>
              </p:ext>
            </p:extLst>
          </p:nvPr>
        </p:nvGraphicFramePr>
        <p:xfrm>
          <a:off x="4645025" y="2487613"/>
          <a:ext cx="3336925" cy="344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440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05090A-2032-4FAA-B605-F8FD255C7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0705090A-2032-4FAA-B605-F8FD255C7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0705090A-2032-4FAA-B605-F8FD255C7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CE1469-2C8B-4AE1-B8F6-7C58A51D8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76CE1469-2C8B-4AE1-B8F6-7C58A51D8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76CE1469-2C8B-4AE1-B8F6-7C58A51D8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63A518D-2BC6-4F84-8B85-9E5D3F2DD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563A518D-2BC6-4F84-8B85-9E5D3F2DD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563A518D-2BC6-4F84-8B85-9E5D3F2DD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DC6FC8-DA6E-4BE1-B374-2FE69948E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62DC6FC8-DA6E-4BE1-B374-2FE69948E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62DC6FC8-DA6E-4BE1-B374-2FE69948E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100F42-9580-4A76-9D6F-04B355DB3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42100F42-9580-4A76-9D6F-04B355DB3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42100F42-9580-4A76-9D6F-04B355DB3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Забор трутня.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mtClean="0"/>
              <a:t>Вручную из гнезда( до 11 часов). </a:t>
            </a:r>
          </a:p>
          <a:p>
            <a:r>
              <a:rPr lang="ru-RU" smtClean="0"/>
              <a:t>В вечернее время  на искусственный свет( лампу)</a:t>
            </a:r>
          </a:p>
          <a:p>
            <a:r>
              <a:rPr lang="ru-RU" smtClean="0"/>
              <a:t>При возвращении трутня с облета( около 16 часов на прилетке с помощью ганемановской решетки. Но трутень должен быть меченный!!!!</a:t>
            </a:r>
          </a:p>
          <a:p>
            <a:r>
              <a:rPr lang="ru-RU" smtClean="0"/>
              <a:t>Набирать следует небольшие порции трутня и при перемещении обеспечить температуры близкие к 34 градусам.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189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05678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7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Забор трутня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С помощью простейшей трутнеловки.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4283968" cy="324036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96952"/>
            <a:ext cx="433970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3816424" cy="30243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788024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162741" cy="367716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93" y="980728"/>
            <a:ext cx="5441707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392488" cy="472514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704"/>
            <a:ext cx="424847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5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048" cy="638132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083918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Стерилизация материала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В автоклаве</a:t>
            </a:r>
          </a:p>
          <a:p>
            <a:r>
              <a:rPr lang="ru-RU" sz="4400" dirty="0" smtClean="0"/>
              <a:t>микроволновке</a:t>
            </a:r>
          </a:p>
          <a:p>
            <a:r>
              <a:rPr lang="ru-RU" sz="4400" dirty="0" smtClean="0"/>
              <a:t>скороварке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1646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2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Использование трутня.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Недопустимо даже краткосрочное охлаждение трутня!!!</a:t>
            </a:r>
          </a:p>
          <a:p>
            <a:r>
              <a:rPr lang="ru-RU" smtClean="0"/>
              <a:t> любая стрессовая ситуация для трутня( перевозка. переохлаждение, перегревание, голод итд) ведут к невозможности получения спермы для искусственного оплодотворения. В таком случае следует прекратить набор спермы и дать трутню прийти в себя день-два.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89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Влияние варроа на плодность трутня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Личинки трутня вырабатывают специфический ферромон , который заставляет пчел-кормилиц комить их.( одна личинка трутня-1141 посещений в день. простая пчела-</a:t>
            </a:r>
          </a:p>
          <a:p>
            <a:r>
              <a:rPr lang="ru-RU" smtClean="0"/>
              <a:t>414 посещений в день)</a:t>
            </a:r>
          </a:p>
          <a:p>
            <a:r>
              <a:rPr lang="ru-RU" smtClean="0"/>
              <a:t>но этот же ферромон эволюционно привлекает и самок клеща варроа.( инфицированность трутневого расплода в 5-9 раз выше)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0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Влияние варроа на трутня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Средний вес не инфицирванного варроа трутня-270 мг.</a:t>
            </a:r>
          </a:p>
          <a:p>
            <a:r>
              <a:rPr lang="ru-RU" smtClean="0"/>
              <a:t>Инфицированного 1-4 самками варроа –245мг( спермы меньше 37-40 процентов)</a:t>
            </a:r>
          </a:p>
          <a:p>
            <a:r>
              <a:rPr lang="ru-RU" smtClean="0"/>
              <a:t>Инфицированного 4-6 самками варроа220мг( уменьшение  спермы от 50-до 100процентов)</a:t>
            </a:r>
          </a:p>
          <a:p>
            <a:r>
              <a:rPr lang="ru-RU" smtClean="0"/>
              <a:t>Возможна передача вирусных инфекций!!!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06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Содержание трутня при заборе спермы.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В специальных ящиках-облетниках.</a:t>
            </a:r>
          </a:p>
          <a:p>
            <a:r>
              <a:rPr lang="ru-RU" smtClean="0"/>
              <a:t>Основное правило---поддержание температуры около 34 градусов.</a:t>
            </a:r>
          </a:p>
          <a:p>
            <a:r>
              <a:rPr lang="ru-RU" smtClean="0"/>
              <a:t>трутень как правило погибает при активности более 30 минут (без подкормки). у мертвого трутня сперму не получить.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380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Сколько трутня нужно?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Сильная семья может одномоментно вырастить и содержать( естественное выращивание)1500 трутней.</a:t>
            </a:r>
          </a:p>
          <a:p>
            <a:r>
              <a:rPr lang="ru-RU" dirty="0" smtClean="0"/>
              <a:t>Для оплодотворения одной матки при естественном спаривании нужно 60 трутней( двадцать участвуют в непосредственном спаривании и 40 обеспечивают условия…) то есть одна пчелиная сильная семья способна обеспечить трутнем 25 маток.( обычно 6 семей на 50 маток. При увеличении на 50 маток—добавляют 1 семью)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15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Сколько трутня нужно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 искусственном оплодотворении нужно рассчитывать  25-35 трутней на одну дозу..( с учетом того что трутни дают разное количество спермы. От 0,1-2 </a:t>
            </a:r>
            <a:r>
              <a:rPr lang="ru-RU" dirty="0" err="1" smtClean="0"/>
              <a:t>мкл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800 трутней в 1 </a:t>
            </a:r>
            <a:r>
              <a:rPr lang="ru-RU" dirty="0" err="1" smtClean="0"/>
              <a:t>кв</a:t>
            </a:r>
            <a:r>
              <a:rPr lang="ru-RU" dirty="0" smtClean="0"/>
              <a:t> </a:t>
            </a:r>
            <a:r>
              <a:rPr lang="ru-RU" dirty="0" err="1" smtClean="0"/>
              <a:t>дм</a:t>
            </a:r>
            <a:r>
              <a:rPr lang="ru-RU" dirty="0" smtClean="0"/>
              <a:t> с двух сторон.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149080"/>
            <a:ext cx="208980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Проблемы искусственного оплодотворения.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Матки –искусственницы обладают рядом недостатков </a:t>
            </a:r>
          </a:p>
          <a:p>
            <a:r>
              <a:rPr lang="ru-RU" dirty="0" smtClean="0"/>
              <a:t> выработка гормона </a:t>
            </a:r>
            <a:r>
              <a:rPr lang="ru-RU" dirty="0" err="1" smtClean="0"/>
              <a:t>тергиального</a:t>
            </a:r>
            <a:r>
              <a:rPr lang="ru-RU" dirty="0" smtClean="0"/>
              <a:t> на 30-40 день. Отсюда более слабый прием и отставание в развитии первые два месяца.</a:t>
            </a:r>
          </a:p>
          <a:p>
            <a:r>
              <a:rPr lang="ru-RU" dirty="0" smtClean="0"/>
              <a:t>Относительная дороговизна производства</a:t>
            </a:r>
          </a:p>
          <a:p>
            <a:r>
              <a:rPr lang="ru-RU" dirty="0" smtClean="0"/>
              <a:t>Требование к оборудованию и квалификации выше чем уровень возможности простого пчеловода.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60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Расчет </a:t>
            </a:r>
            <a:r>
              <a:rPr lang="ru-RU" smtClean="0"/>
              <a:t>стоимости маток.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Общая стоимость 1 </a:t>
            </a:r>
            <a:r>
              <a:rPr lang="ru-RU" dirty="0" err="1" smtClean="0"/>
              <a:t>мкл</a:t>
            </a:r>
            <a:r>
              <a:rPr lang="ru-RU" dirty="0" smtClean="0"/>
              <a:t> спермы—1,2 минуты</a:t>
            </a:r>
          </a:p>
          <a:p>
            <a:pPr marL="0" indent="0">
              <a:buNone/>
            </a:pPr>
            <a:r>
              <a:rPr lang="ru-RU" dirty="0" smtClean="0"/>
              <a:t>Общая стоимость неплодной матки-6 минут</a:t>
            </a:r>
          </a:p>
          <a:p>
            <a:pPr marL="0" indent="0">
              <a:buNone/>
            </a:pPr>
            <a:r>
              <a:rPr lang="ru-RU" dirty="0" err="1" smtClean="0"/>
              <a:t>Инсеминация</a:t>
            </a:r>
            <a:r>
              <a:rPr lang="ru-RU" dirty="0" smtClean="0"/>
              <a:t>( </a:t>
            </a:r>
            <a:r>
              <a:rPr lang="ru-RU" dirty="0" err="1" smtClean="0"/>
              <a:t>вкл-транспортровку</a:t>
            </a:r>
            <a:r>
              <a:rPr lang="ru-RU" dirty="0" smtClean="0"/>
              <a:t>)-3минуты</a:t>
            </a:r>
          </a:p>
          <a:p>
            <a:pPr marL="0" indent="0">
              <a:buNone/>
            </a:pPr>
            <a:r>
              <a:rPr lang="ru-RU" dirty="0"/>
              <a:t>О</a:t>
            </a:r>
            <a:r>
              <a:rPr lang="ru-RU" dirty="0" smtClean="0"/>
              <a:t>бщая стоимость плодной матки</a:t>
            </a:r>
          </a:p>
          <a:p>
            <a:pPr marL="0" indent="0">
              <a:buNone/>
            </a:pPr>
            <a:r>
              <a:rPr lang="ru-RU" dirty="0" smtClean="0"/>
              <a:t>1-3-2-----13,1 минуты      2-3-2---19,7 минуты</a:t>
            </a:r>
          </a:p>
          <a:p>
            <a:pPr marL="0" indent="0">
              <a:buNone/>
            </a:pPr>
            <a:r>
              <a:rPr lang="ru-RU" dirty="0" smtClean="0"/>
              <a:t>1-8-2---19,1 минуты</a:t>
            </a:r>
          </a:p>
          <a:p>
            <a:pPr marL="0" indent="0">
              <a:buNone/>
            </a:pPr>
            <a:r>
              <a:rPr lang="ru-RU" dirty="0" smtClean="0"/>
              <a:t>При осеменении не менее 40 маток.</a:t>
            </a:r>
          </a:p>
          <a:p>
            <a:pPr marL="0" indent="0">
              <a:buNone/>
            </a:pPr>
            <a:r>
              <a:rPr lang="ru-RU" dirty="0" smtClean="0"/>
              <a:t>содержание в банке </a:t>
            </a:r>
            <a:r>
              <a:rPr lang="ru-RU" dirty="0" err="1" smtClean="0"/>
              <a:t>маток.квалификация</a:t>
            </a:r>
            <a:r>
              <a:rPr lang="ru-RU" dirty="0" smtClean="0"/>
              <a:t>—высокая.</a:t>
            </a:r>
          </a:p>
          <a:p>
            <a:pPr marL="0" indent="0">
              <a:buNone/>
            </a:pPr>
            <a:r>
              <a:rPr lang="ru-RU" dirty="0" smtClean="0"/>
              <a:t>По </a:t>
            </a:r>
            <a:r>
              <a:rPr lang="ru-RU" dirty="0" err="1" smtClean="0"/>
              <a:t>Тислеру</a:t>
            </a:r>
            <a:r>
              <a:rPr lang="ru-RU" dirty="0" smtClean="0"/>
              <a:t>—4 кг меда-матка </a:t>
            </a:r>
            <a:r>
              <a:rPr lang="ru-RU" dirty="0" err="1" smtClean="0"/>
              <a:t>искуственница</a:t>
            </a:r>
            <a:r>
              <a:rPr lang="ru-RU" dirty="0" smtClean="0"/>
              <a:t>. Островная-3кг.</a:t>
            </a:r>
          </a:p>
          <a:p>
            <a:pPr marL="0" indent="0">
              <a:buNone/>
            </a:pPr>
            <a:r>
              <a:rPr lang="ru-RU" dirty="0" smtClean="0"/>
              <a:t>Свободного спаривания—1 кг.</a:t>
            </a:r>
          </a:p>
        </p:txBody>
      </p:sp>
    </p:spTree>
    <p:extLst>
      <p:ext uri="{BB962C8B-B14F-4D97-AF65-F5344CB8AC3E}">
        <p14:creationId xmlns:p14="http://schemas.microsoft.com/office/powerpoint/2010/main" val="144603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Советы начинающим</a:t>
            </a:r>
            <a:br>
              <a:rPr lang="ru-RU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Работать ТОЛЬКО со спермой трутня( никаких проб на молоке , </a:t>
            </a:r>
            <a:r>
              <a:rPr lang="ru-RU" dirty="0" err="1" smtClean="0"/>
              <a:t>черниле</a:t>
            </a:r>
            <a:r>
              <a:rPr lang="ru-RU" dirty="0" smtClean="0"/>
              <a:t> </a:t>
            </a:r>
            <a:r>
              <a:rPr lang="ru-RU" dirty="0" err="1" smtClean="0"/>
              <a:t>итд</a:t>
            </a:r>
            <a:r>
              <a:rPr lang="ru-RU" dirty="0" smtClean="0"/>
              <a:t>)</a:t>
            </a:r>
          </a:p>
          <a:p>
            <a:r>
              <a:rPr lang="ru-RU" dirty="0" smtClean="0"/>
              <a:t>Работать с сильными колониями-нуклеусами( не менее 1,5 кг пчел)</a:t>
            </a:r>
          </a:p>
          <a:p>
            <a:r>
              <a:rPr lang="ru-RU" dirty="0" smtClean="0"/>
              <a:t>Одноразовая доза 2мкл.( этого более чем достаточно чтобы матка отработала сезон и дала 100 пчелиный расплод)</a:t>
            </a:r>
          </a:p>
          <a:p>
            <a:r>
              <a:rPr lang="ru-RU" dirty="0" smtClean="0"/>
              <a:t>Серия не менее 6 маток.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78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702733"/>
            <a:ext cx="2536798" cy="1371600"/>
          </a:xfrm>
        </p:spPr>
        <p:txBody>
          <a:bodyPr>
            <a:normAutofit/>
          </a:bodyPr>
          <a:lstStyle/>
          <a:p>
            <a:r>
              <a:rPr lang="ru-RU" b="1" dirty="0" smtClean="0"/>
              <a:t>Стерилизация в микроволновке</a:t>
            </a:r>
            <a:endParaRPr lang="nl-NL" b="1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772" y="908720"/>
            <a:ext cx="3191320" cy="1895740"/>
          </a:xfrm>
        </p:spPr>
      </p:pic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mtClean="0"/>
              <a:t>Лучше всего спльзовать бытовые устройства, которые применяются для стерилизации детских бутылочек,сосок итд. Их достоинство –в низкой цене( от 20-120 евро)  быстрой и надежной стерилизации материала—от 2 до 15 минут (взависимости от модели)</a:t>
            </a:r>
          </a:p>
          <a:p>
            <a:r>
              <a:rPr lang="ru-RU" smtClean="0"/>
              <a:t>Возможности сохранять стерильность до суток в закрытом виде и при транспортировке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356992"/>
            <a:ext cx="3536502" cy="232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Виды искусственной </a:t>
            </a:r>
            <a:r>
              <a:rPr lang="ru-RU" dirty="0" err="1" smtClean="0"/>
              <a:t>инсеминации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Обычная </a:t>
            </a:r>
            <a:r>
              <a:rPr lang="ru-RU" dirty="0" err="1" smtClean="0"/>
              <a:t>инсеминация</a:t>
            </a:r>
            <a:r>
              <a:rPr lang="ru-RU" dirty="0" smtClean="0"/>
              <a:t>( варианты спермы)</a:t>
            </a:r>
          </a:p>
          <a:p>
            <a:r>
              <a:rPr lang="ru-RU" dirty="0" err="1" smtClean="0"/>
              <a:t>Инсеминация</a:t>
            </a:r>
            <a:r>
              <a:rPr lang="ru-RU" dirty="0" smtClean="0"/>
              <a:t> одним трутнем( до 6 маток)</a:t>
            </a:r>
          </a:p>
          <a:p>
            <a:r>
              <a:rPr lang="ru-RU" dirty="0" err="1" smtClean="0"/>
              <a:t>Инсеминация</a:t>
            </a:r>
            <a:r>
              <a:rPr lang="ru-RU" dirty="0" smtClean="0"/>
              <a:t> собственным трутнем( двойная генерация)</a:t>
            </a:r>
          </a:p>
          <a:p>
            <a:r>
              <a:rPr lang="ru-RU" dirty="0" err="1" smtClean="0"/>
              <a:t>Инсеминация</a:t>
            </a:r>
            <a:r>
              <a:rPr lang="ru-RU" dirty="0" smtClean="0"/>
              <a:t> спермой из сперматеки.( до четырех </a:t>
            </a:r>
            <a:r>
              <a:rPr lang="ru-RU" dirty="0" err="1" smtClean="0"/>
              <a:t>пасажей</a:t>
            </a:r>
            <a:r>
              <a:rPr lang="ru-RU" dirty="0" smtClean="0"/>
              <a:t>)</a:t>
            </a:r>
          </a:p>
          <a:p>
            <a:r>
              <a:rPr lang="ru-RU" dirty="0" err="1" smtClean="0"/>
              <a:t>Инсеминация</a:t>
            </a:r>
            <a:r>
              <a:rPr lang="ru-RU" dirty="0" smtClean="0"/>
              <a:t> –</a:t>
            </a:r>
            <a:r>
              <a:rPr lang="ru-RU" dirty="0" err="1" smtClean="0"/>
              <a:t>реинсеминация</a:t>
            </a:r>
            <a:r>
              <a:rPr lang="ru-RU" dirty="0" smtClean="0"/>
              <a:t> трутовок и старых маток.</a:t>
            </a:r>
          </a:p>
          <a:p>
            <a:r>
              <a:rPr lang="ru-RU" dirty="0"/>
              <a:t> </a:t>
            </a:r>
            <a:r>
              <a:rPr lang="ru-RU" dirty="0" err="1" smtClean="0"/>
              <a:t>инсеминация</a:t>
            </a:r>
            <a:r>
              <a:rPr lang="ru-RU" dirty="0" smtClean="0"/>
              <a:t> со шлейфом???????????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78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99592" y="692696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A</a:t>
            </a:r>
            <a:r>
              <a:rPr lang="en-US" sz="1100" b="1" dirty="0">
                <a:latin typeface="Arial" panose="020B0604020202020204" pitchFamily="34" charset="0"/>
              </a:rPr>
              <a:t>PIS </a:t>
            </a:r>
            <a:r>
              <a:rPr lang="en-US" b="1" dirty="0">
                <a:latin typeface="Arial" panose="020B0604020202020204" pitchFamily="34" charset="0"/>
              </a:rPr>
              <a:t>E</a:t>
            </a:r>
            <a:r>
              <a:rPr lang="en-US" sz="1100" b="1" dirty="0">
                <a:latin typeface="Arial" panose="020B0604020202020204" pitchFamily="34" charset="0"/>
              </a:rPr>
              <a:t>XTEND </a:t>
            </a:r>
            <a:r>
              <a:rPr lang="en-US" b="1" dirty="0">
                <a:latin typeface="Arial" panose="020B0604020202020204" pitchFamily="34" charset="0"/>
              </a:rPr>
              <a:t>S</a:t>
            </a:r>
            <a:r>
              <a:rPr lang="en-US" sz="1100" b="1" dirty="0">
                <a:latin typeface="Arial" panose="020B0604020202020204" pitchFamily="34" charset="0"/>
              </a:rPr>
              <a:t>IMPLE </a:t>
            </a:r>
            <a:r>
              <a:rPr lang="en-US" b="1" dirty="0">
                <a:latin typeface="Arial" panose="020B0604020202020204" pitchFamily="34" charset="0"/>
              </a:rPr>
              <a:t>(1</a:t>
            </a:r>
            <a:r>
              <a:rPr lang="en-US" sz="1100" b="1" dirty="0">
                <a:latin typeface="Arial" panose="020B0604020202020204" pitchFamily="34" charset="0"/>
              </a:rPr>
              <a:t>X ANTIBIOTICS</a:t>
            </a:r>
            <a:r>
              <a:rPr lang="en-US" b="1" dirty="0">
                <a:latin typeface="Arial" panose="020B0604020202020204" pitchFamily="34" charset="0"/>
              </a:rPr>
              <a:t>) </a:t>
            </a:r>
            <a:r>
              <a:rPr lang="en-US" sz="1200" dirty="0">
                <a:latin typeface="Arial" panose="020B0604020202020204" pitchFamily="34" charset="0"/>
              </a:rPr>
              <a:t>by Susan </a:t>
            </a:r>
            <a:r>
              <a:rPr lang="en-US" sz="1200" dirty="0" err="1">
                <a:latin typeface="Arial" panose="020B0604020202020204" pitchFamily="34" charset="0"/>
              </a:rPr>
              <a:t>Cobey</a:t>
            </a:r>
            <a:r>
              <a:rPr lang="en-US" sz="1200" dirty="0">
                <a:latin typeface="Arial" panose="020B0604020202020204" pitchFamily="34" charset="0"/>
              </a:rPr>
              <a:t> at www.honeybee.breeding.com</a:t>
            </a:r>
          </a:p>
          <a:p>
            <a:r>
              <a:rPr lang="nl-NL" dirty="0">
                <a:latin typeface="Arial" panose="020B0604020202020204" pitchFamily="34" charset="0"/>
              </a:rPr>
              <a:t>Component </a:t>
            </a:r>
            <a:r>
              <a:rPr lang="nl-NL" dirty="0" err="1">
                <a:latin typeface="Arial" panose="020B0604020202020204" pitchFamily="34" charset="0"/>
              </a:rPr>
              <a:t>mmol</a:t>
            </a:r>
            <a:r>
              <a:rPr lang="nl-NL" dirty="0">
                <a:latin typeface="Arial" panose="020B0604020202020204" pitchFamily="34" charset="0"/>
              </a:rPr>
              <a:t> g/L g/100ml</a:t>
            </a:r>
          </a:p>
          <a:p>
            <a:r>
              <a:rPr lang="es-ES" dirty="0">
                <a:latin typeface="Arial" panose="020B0604020202020204" pitchFamily="34" charset="0"/>
              </a:rPr>
              <a:t>NaCl (59.40) 185.00 11.00 1.10</a:t>
            </a:r>
          </a:p>
          <a:p>
            <a:r>
              <a:rPr lang="nl-NL" dirty="0">
                <a:latin typeface="Arial" panose="020B0604020202020204" pitchFamily="34" charset="0"/>
              </a:rPr>
              <a:t>Glucose 27.00 1.00 0.10</a:t>
            </a:r>
          </a:p>
          <a:p>
            <a:r>
              <a:rPr lang="nl-NL" dirty="0">
                <a:latin typeface="Arial" panose="020B0604020202020204" pitchFamily="34" charset="0"/>
              </a:rPr>
              <a:t>Lysine-L 0.10 0.01</a:t>
            </a:r>
          </a:p>
          <a:p>
            <a:r>
              <a:rPr lang="nl-NL" dirty="0">
                <a:latin typeface="Arial" panose="020B0604020202020204" pitchFamily="34" charset="0"/>
              </a:rPr>
              <a:t>Arginine-L 0.10 0.01</a:t>
            </a:r>
          </a:p>
          <a:p>
            <a:r>
              <a:rPr lang="pt-BR" dirty="0">
                <a:latin typeface="Arial" panose="020B0604020202020204" pitchFamily="34" charset="0"/>
              </a:rPr>
              <a:t>Trizma Sigma 7-9 133.70 3.29 0.329</a:t>
            </a:r>
          </a:p>
          <a:p>
            <a:r>
              <a:rPr lang="nl-NL" dirty="0" err="1">
                <a:latin typeface="Arial" panose="020B0604020202020204" pitchFamily="34" charset="0"/>
              </a:rPr>
              <a:t>Trizma</a:t>
            </a:r>
            <a:r>
              <a:rPr lang="nl-NL" dirty="0">
                <a:latin typeface="Arial" panose="020B0604020202020204" pitchFamily="34" charset="0"/>
              </a:rPr>
              <a:t> HCL 3.29 0.329</a:t>
            </a:r>
          </a:p>
          <a:p>
            <a:r>
              <a:rPr lang="nl-NL" dirty="0" err="1">
                <a:latin typeface="Arial" panose="020B0604020202020204" pitchFamily="34" charset="0"/>
              </a:rPr>
              <a:t>Gentamicin</a:t>
            </a:r>
            <a:r>
              <a:rPr lang="nl-NL" dirty="0">
                <a:latin typeface="Arial" panose="020B0604020202020204" pitchFamily="34" charset="0"/>
              </a:rPr>
              <a:t> .25 0.02</a:t>
            </a:r>
          </a:p>
          <a:p>
            <a:r>
              <a:rPr lang="nl-NL" dirty="0">
                <a:latin typeface="Arial" panose="020B0604020202020204" pitchFamily="34" charset="0"/>
              </a:rPr>
              <a:t>pH – </a:t>
            </a:r>
            <a:r>
              <a:rPr lang="nl-NL" dirty="0" smtClean="0">
                <a:latin typeface="Arial" panose="020B0604020202020204" pitchFamily="34" charset="0"/>
              </a:rPr>
              <a:t>8.6</a:t>
            </a:r>
            <a:endParaRPr lang="ru-RU" dirty="0" smtClean="0">
              <a:latin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</a:endParaRPr>
          </a:p>
          <a:p>
            <a:r>
              <a:rPr lang="nl-BE" u="sng" dirty="0"/>
              <a:t>Simple Saline Solution- 100 ml.</a:t>
            </a:r>
            <a:br>
              <a:rPr lang="nl-BE" u="sng" dirty="0"/>
            </a:br>
            <a:endParaRPr lang="en-US" dirty="0"/>
          </a:p>
          <a:p>
            <a:r>
              <a:rPr lang="nl-BE" dirty="0"/>
              <a:t>100 ml. </a:t>
            </a:r>
            <a:r>
              <a:rPr lang="nl-BE" dirty="0" err="1"/>
              <a:t>distilled</a:t>
            </a:r>
            <a:r>
              <a:rPr lang="nl-BE" dirty="0"/>
              <a:t> water</a:t>
            </a:r>
            <a:br>
              <a:rPr lang="nl-BE" dirty="0"/>
            </a:br>
            <a:r>
              <a:rPr lang="nl-BE" dirty="0"/>
              <a:t>1.0 g. </a:t>
            </a:r>
            <a:r>
              <a:rPr lang="nl-BE" dirty="0" err="1"/>
              <a:t>sodium</a:t>
            </a:r>
            <a:r>
              <a:rPr lang="nl-BE" dirty="0"/>
              <a:t> chloride</a:t>
            </a:r>
            <a:br>
              <a:rPr lang="nl-BE" dirty="0"/>
            </a:br>
            <a:r>
              <a:rPr lang="nl-BE" dirty="0"/>
              <a:t>0.25 g. </a:t>
            </a:r>
            <a:r>
              <a:rPr lang="nl-BE" dirty="0" err="1"/>
              <a:t>dihydrostreptomycin</a:t>
            </a:r>
            <a:r>
              <a:rPr lang="nl-BE" dirty="0"/>
              <a:t> </a:t>
            </a:r>
            <a:br>
              <a:rPr lang="nl-BE" dirty="0"/>
            </a:br>
            <a:endParaRPr lang="en-US" dirty="0"/>
          </a:p>
          <a:p>
            <a:r>
              <a:rPr lang="nl-BE" u="sng" dirty="0" smtClean="0"/>
              <a:t>pH</a:t>
            </a:r>
            <a:r>
              <a:rPr lang="ru-RU" u="sng" dirty="0" smtClean="0"/>
              <a:t>  </a:t>
            </a:r>
            <a:r>
              <a:rPr lang="nl-BE" dirty="0"/>
              <a:t>tot 8,7 – 8,9.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404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68976"/>
            <a:ext cx="6085325" cy="2716008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99592" y="3284984"/>
            <a:ext cx="626469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b="1" dirty="0"/>
              <a:t>Sperma verdunningsbuffer: (naar </a:t>
            </a:r>
            <a:r>
              <a:rPr lang="nl-NL" sz="1400" b="1" dirty="0" err="1"/>
              <a:t>Keiner</a:t>
            </a:r>
            <a:r>
              <a:rPr lang="nl-NL" sz="1400" b="1" dirty="0"/>
              <a:t>-Stoer, 2004</a:t>
            </a:r>
            <a:r>
              <a:rPr lang="nl-NL" sz="1400" b="1" dirty="0" smtClean="0"/>
              <a:t>)</a:t>
            </a:r>
            <a:endParaRPr lang="ru-RU" sz="1400" b="1" dirty="0" smtClean="0"/>
          </a:p>
          <a:p>
            <a:r>
              <a:rPr lang="ru-RU" sz="1400" b="1" dirty="0" smtClean="0"/>
              <a:t>Разбавитель спермы</a:t>
            </a:r>
            <a:endParaRPr lang="nl-NL" sz="1400" b="1" dirty="0"/>
          </a:p>
          <a:p>
            <a:endParaRPr lang="nl-NL" sz="1400" b="1" dirty="0"/>
          </a:p>
          <a:p>
            <a:r>
              <a:rPr lang="nl-NL" sz="1600" dirty="0"/>
              <a:t>Component	Hoeveelheid</a:t>
            </a:r>
          </a:p>
          <a:p>
            <a:r>
              <a:rPr lang="nl-NL" sz="1600" dirty="0"/>
              <a:t>NaH2PO4 	0,023 g</a:t>
            </a:r>
          </a:p>
          <a:p>
            <a:r>
              <a:rPr lang="nl-NL" sz="1600" dirty="0"/>
              <a:t>Na2HPO4 	0,071 g</a:t>
            </a:r>
          </a:p>
          <a:p>
            <a:r>
              <a:rPr lang="nl-NL" sz="1600" dirty="0" err="1"/>
              <a:t>NaCl</a:t>
            </a:r>
            <a:r>
              <a:rPr lang="nl-NL" sz="1600" dirty="0"/>
              <a:t> 	1,10 g</a:t>
            </a:r>
          </a:p>
          <a:p>
            <a:r>
              <a:rPr lang="nl-NL" sz="1600" dirty="0"/>
              <a:t>Glucose * 1 H2O	0,11 g</a:t>
            </a:r>
          </a:p>
          <a:p>
            <a:r>
              <a:rPr lang="nl-NL" sz="1600" dirty="0" err="1"/>
              <a:t>KCl</a:t>
            </a:r>
            <a:r>
              <a:rPr lang="nl-NL" sz="1600" dirty="0"/>
              <a:t> 	0,014 g </a:t>
            </a:r>
          </a:p>
          <a:p>
            <a:r>
              <a:rPr lang="nl-NL" sz="1600" dirty="0"/>
              <a:t>pH 8,0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29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54" y="0"/>
            <a:ext cx="9144000" cy="659735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11560" y="5157192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   Спасибо за внимание</a:t>
            </a:r>
            <a:endParaRPr lang="nl-NL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5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6865" y="798984"/>
            <a:ext cx="3632202" cy="13716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Стерилизация в скороварке</a:t>
            </a:r>
            <a:endParaRPr lang="nl-NL" sz="3200" b="1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83568" y="2420888"/>
            <a:ext cx="4064249" cy="352839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Очень надежный и удобный метод.</a:t>
            </a:r>
          </a:p>
          <a:p>
            <a:r>
              <a:rPr lang="ru-RU" dirty="0" smtClean="0"/>
              <a:t>При температуре 121 градус –пятнадцать минут.</a:t>
            </a:r>
          </a:p>
          <a:p>
            <a:r>
              <a:rPr lang="ru-RU" dirty="0" smtClean="0"/>
              <a:t>Не забывать---стерилизует только горячий пар—смесь пара и грячего воздуха  при такой тмпературе и длительности не стерилизует!!!! </a:t>
            </a:r>
            <a:r>
              <a:rPr lang="ru-RU" sz="2800" dirty="0" smtClean="0"/>
              <a:t>Поэтому при запуске системы—снять </a:t>
            </a:r>
            <a:r>
              <a:rPr lang="ru-RU" sz="1700" dirty="0" smtClean="0"/>
              <a:t>предохранительный клапан и дать выйти воздуху( устойчивая струя пара 5 минут)!!!!!</a:t>
            </a:r>
          </a:p>
          <a:p>
            <a:r>
              <a:rPr lang="ru-RU" sz="1700" dirty="0" smtClean="0"/>
              <a:t>Затем надеть клапан и стерилизовать еще 15 минут.</a:t>
            </a:r>
            <a:endParaRPr lang="nl-NL" sz="17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019" y="1057252"/>
            <a:ext cx="2971800" cy="438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2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1092</TotalTime>
  <Words>3331</Words>
  <Application>Microsoft Office PowerPoint</Application>
  <PresentationFormat>Diavoorstelling (4:3)</PresentationFormat>
  <Paragraphs>329</Paragraphs>
  <Slides>84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84</vt:i4>
      </vt:variant>
    </vt:vector>
  </HeadingPairs>
  <TitlesOfParts>
    <vt:vector size="90" baseType="lpstr">
      <vt:lpstr>Angsana New</vt:lpstr>
      <vt:lpstr>Arial</vt:lpstr>
      <vt:lpstr>Bauhaus 93</vt:lpstr>
      <vt:lpstr>Calibri</vt:lpstr>
      <vt:lpstr>Garamond</vt:lpstr>
      <vt:lpstr>Organisch</vt:lpstr>
      <vt:lpstr>Искусcтвенная инсеминация маток</vt:lpstr>
      <vt:lpstr>Причины смертности маток</vt:lpstr>
      <vt:lpstr>септицимия</vt:lpstr>
      <vt:lpstr>Вирусные инфекции</vt:lpstr>
      <vt:lpstr>профилактика инфекций</vt:lpstr>
      <vt:lpstr>Разделение этапов набора спермы и инсеминации матки</vt:lpstr>
      <vt:lpstr>Стерилизация материала</vt:lpstr>
      <vt:lpstr>Стерилизация в микроволновке</vt:lpstr>
      <vt:lpstr>Стерилизация в скороварке</vt:lpstr>
      <vt:lpstr>Стерилизация в скороварке</vt:lpstr>
      <vt:lpstr>PowerPoint-presentatie</vt:lpstr>
      <vt:lpstr>Стерилизация в скороварке</vt:lpstr>
      <vt:lpstr>асептика</vt:lpstr>
      <vt:lpstr>асептика</vt:lpstr>
      <vt:lpstr>асептика</vt:lpstr>
      <vt:lpstr>Асептика текущая обработка</vt:lpstr>
      <vt:lpstr>асептика</vt:lpstr>
      <vt:lpstr>PowerPoint-presentatie</vt:lpstr>
      <vt:lpstr>Асептика . Маленькая хитрость….</vt:lpstr>
      <vt:lpstr>Температура после инсеминации</vt:lpstr>
      <vt:lpstr>Влияние температурного режима.</vt:lpstr>
      <vt:lpstr>PowerPoint-presentatie</vt:lpstr>
      <vt:lpstr>Наличие пчел-сопроводительниц до и после инсеминации</vt:lpstr>
      <vt:lpstr>PowerPoint-presentatie</vt:lpstr>
      <vt:lpstr>PowerPoint-presentatie</vt:lpstr>
      <vt:lpstr>PowerPoint-presentatie</vt:lpstr>
      <vt:lpstr>PowerPoint-presentatie</vt:lpstr>
      <vt:lpstr>PowerPoint-presentatie</vt:lpstr>
      <vt:lpstr>Начало овипозиции</vt:lpstr>
      <vt:lpstr>Наркоз.</vt:lpstr>
      <vt:lpstr>PowerPoint-presentatie</vt:lpstr>
      <vt:lpstr> Промышленная схема----два наркоза в один день</vt:lpstr>
      <vt:lpstr>Третий итд наркоз?</vt:lpstr>
      <vt:lpstr>Причины трутовочности</vt:lpstr>
      <vt:lpstr>Дозировка спермы.</vt:lpstr>
      <vt:lpstr>Миграция сперматозоидов   в сперматеку.</vt:lpstr>
      <vt:lpstr>Возраст маток</vt:lpstr>
      <vt:lpstr>Качество спермы.</vt:lpstr>
      <vt:lpstr>PowerPoint-presentatie</vt:lpstr>
      <vt:lpstr>Немного теории</vt:lpstr>
      <vt:lpstr>Но!!!!</vt:lpstr>
      <vt:lpstr>Немного теории</vt:lpstr>
      <vt:lpstr>Рекомендованные дозы</vt:lpstr>
      <vt:lpstr>Очистка спермапроводящих путей.</vt:lpstr>
      <vt:lpstr>Использование разбавленной, разбавленной-центрифугированной спермы.</vt:lpstr>
      <vt:lpstr>Использование центрифугированной спермы </vt:lpstr>
      <vt:lpstr>Техника приготовления центрифугированной спермы.</vt:lpstr>
      <vt:lpstr>Разбавленная нецентрифугированная сперма</vt:lpstr>
      <vt:lpstr>PowerPoint-presentatie</vt:lpstr>
      <vt:lpstr>Хранение спермы</vt:lpstr>
      <vt:lpstr>Выращивание трутня</vt:lpstr>
      <vt:lpstr>Выращивание трутня.</vt:lpstr>
      <vt:lpstr>Выращивание трутня.</vt:lpstr>
      <vt:lpstr>Выращивание трутня.</vt:lpstr>
      <vt:lpstr>Выращивание трутня</vt:lpstr>
      <vt:lpstr>Выращивание трутня</vt:lpstr>
      <vt:lpstr>Использование разных вариантов формирования рамки трутневого расплода.( сборная.,моно.). </vt:lpstr>
      <vt:lpstr>Выращивание трутня</vt:lpstr>
      <vt:lpstr>Облет трутня в верандах.</vt:lpstr>
      <vt:lpstr>PowerPoint-presentatie</vt:lpstr>
      <vt:lpstr>Забор трутня.</vt:lpstr>
      <vt:lpstr>PowerPoint-presentatie</vt:lpstr>
      <vt:lpstr>Забор трутня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Использование трутня.</vt:lpstr>
      <vt:lpstr>Влияние варроа на плодность трутня</vt:lpstr>
      <vt:lpstr>Влияние варроа на трутня</vt:lpstr>
      <vt:lpstr>Содержание трутня при заборе спермы.</vt:lpstr>
      <vt:lpstr>Сколько трутня нужно?</vt:lpstr>
      <vt:lpstr>Сколько трутня нужно</vt:lpstr>
      <vt:lpstr>Проблемы искусственного оплодотворения.</vt:lpstr>
      <vt:lpstr>Расчет стоимости маток.</vt:lpstr>
      <vt:lpstr>Советы начинающим </vt:lpstr>
      <vt:lpstr>PowerPoint-presentatie</vt:lpstr>
      <vt:lpstr>Виды искусственной инсеминации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Papa</dc:creator>
  <cp:lastModifiedBy>mikalai halenkov</cp:lastModifiedBy>
  <cp:revision>110</cp:revision>
  <dcterms:modified xsi:type="dcterms:W3CDTF">2013-04-05T04:07:50Z</dcterms:modified>
</cp:coreProperties>
</file>